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96" r:id="rId23"/>
    <p:sldId id="2497" r:id="rId24"/>
    <p:sldId id="2500" r:id="rId25"/>
    <p:sldId id="2501" r:id="rId26"/>
    <p:sldId id="2502" r:id="rId27"/>
    <p:sldId id="2503" r:id="rId28"/>
    <p:sldId id="2504" r:id="rId29"/>
    <p:sldId id="2505" r:id="rId30"/>
    <p:sldId id="2506" r:id="rId31"/>
    <p:sldId id="2508" r:id="rId32"/>
    <p:sldId id="2510" r:id="rId33"/>
    <p:sldId id="2512" r:id="rId34"/>
    <p:sldId id="2513" r:id="rId35"/>
    <p:sldId id="2514" r:id="rId36"/>
    <p:sldId id="2515" r:id="rId37"/>
    <p:sldId id="2517" r:id="rId38"/>
    <p:sldId id="2516" r:id="rId39"/>
    <p:sldId id="2518" r:id="rId40"/>
    <p:sldId id="2519" r:id="rId41"/>
    <p:sldId id="2520" r:id="rId42"/>
    <p:sldId id="2521" r:id="rId43"/>
    <p:sldId id="2522" r:id="rId44"/>
    <p:sldId id="2523" r:id="rId45"/>
    <p:sldId id="2524" r:id="rId46"/>
    <p:sldId id="252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F52"/>
    <a:srgbClr val="01023B"/>
    <a:srgbClr val="EA9A5C"/>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330" autoAdjust="0"/>
  </p:normalViewPr>
  <p:slideViewPr>
    <p:cSldViewPr snapToGrid="0">
      <p:cViewPr varScale="1">
        <p:scale>
          <a:sx n="79" d="100"/>
          <a:sy n="79" d="100"/>
        </p:scale>
        <p:origin x="1776" y="8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a:t>
            </a:r>
            <a:r>
              <a:rPr lang="en-US" dirty="0"/>
              <a:t>) </a:t>
            </a:r>
            <a:r>
              <a:rPr lang="sr-Latn-RS" dirty="0"/>
              <a:t>to su </a:t>
            </a:r>
            <a:r>
              <a:rPr lang="sr-Latn-RS" sz="1200" dirty="0">
                <a:solidFill>
                  <a:sysClr val="windowText" lastClr="000000"/>
                </a:solidFill>
                <a:latin typeface="Calibri" panose="020F0502020204030204"/>
              </a:rPr>
              <a:t>funkcije koje deterministički, jednosmerno i uniformno mapiraju ulazne podatke u izlaze fiksnih dužina koji se nazivaju nazivaju heš vrednosti.</a:t>
            </a:r>
            <a:r>
              <a:rPr lang="sr-Latn-RS" dirty="0"/>
              <a:t> Jednosmernost se postiže višestrukim </a:t>
            </a:r>
            <a:r>
              <a:rPr lang="en-US" dirty="0" err="1"/>
              <a:t>kori</a:t>
            </a:r>
            <a:r>
              <a:rPr lang="sr-Latn-RS" dirty="0"/>
              <a:t>šćenjem matematičkih operacija poput ovih desno primera koje </a:t>
            </a:r>
            <a:r>
              <a:rPr lang="en-US" dirty="0"/>
              <a:t>ODBACUJU</a:t>
            </a:r>
            <a:r>
              <a:rPr lang="sr-Latn-RS" dirty="0"/>
              <a:t> deo ulaznih informacija, i zbog toga je 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Dole su dati heksadecimalni izlazi nekih</a:t>
            </a:r>
            <a:r>
              <a:rPr lang="en-US" dirty="0"/>
              <a:t> </a:t>
            </a:r>
            <a:r>
              <a:rPr lang="sr-Latn-RS" dirty="0"/>
              <a:t>heš funkcija za proizvoljan korisnički unos. Na dalje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Jedan BLOK</a:t>
            </a:r>
            <a:r>
              <a:rPr lang="en-US" dirty="0"/>
              <a:t> </a:t>
            </a:r>
            <a:r>
              <a:rPr lang="sr-Latn-RS" dirty="0"/>
              <a:t>unutar lanca </a:t>
            </a:r>
            <a:r>
              <a:rPr lang="en-US" dirty="0"/>
              <a:t>se </a:t>
            </a:r>
            <a:r>
              <a:rPr lang="en-US" dirty="0" err="1"/>
              <a:t>sastoji</a:t>
            </a:r>
            <a:r>
              <a:rPr lang="en-US" dirty="0"/>
              <a:t> od </a:t>
            </a:r>
            <a:r>
              <a:rPr lang="sr-Latn-RS" dirty="0"/>
              <a:t>Data polja u kome su </a:t>
            </a:r>
            <a:r>
              <a:rPr lang="en-US" dirty="0" err="1"/>
              <a:t>proizvoljn</a:t>
            </a:r>
            <a:r>
              <a:rPr lang="sr-Latn-RS" dirty="0"/>
              <a:t>i podaci koji su deo ledgera i dodatnih polja koja opisuju i obezbeđuju ove podatke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koji predstavlja jedinstveni identifikator lanca koji mora biti isti kod svih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 Block ID koji je redni broj bloka. On onemogućava naknadno ubacivanje blokova u sred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celog bloka koja se dobija provlačenjem svih drugih polja zajedno kroz heš funkciju.</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Da bismo kreirali lanac, dodajemo još jedno polje zvano Previous Hash koje mora biti jednako heš vrednosti prethodnog bloka. Preko ova dva polja se svi blokovi ulančavaju jedan za drugim. Ukoliko se Hash ne poklapa sa narednim Previous Hashom, blok se smatra nevalidnim, što je u primeru označeno crvenom bojom.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ovakve strukture ako izmenimo bilo koji blok u lancu, </a:t>
            </a:r>
            <a:r>
              <a:rPr lang="en-US" dirty="0" err="1"/>
              <a:t>promene</a:t>
            </a:r>
            <a:r>
              <a:rPr lang="sr-Latn-RS" dirty="0"/>
              <a:t> će se propagirati sve do kraja lanca, tj. moraćemo da izmenimo i sve naredne blokove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Prvi blok u lancu može da ima proizvoljnu Previous Hash vrednost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latin typeface="Calibri" panose="020F0502020204030204"/>
              </a:rPr>
              <a:t>Podaci u bloku tehnički mogu biti bilo šta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latin typeface="Calibri" panose="020F0502020204030204"/>
              </a:rPr>
              <a:t>Najčešći primer jesu transakcije</a:t>
            </a:r>
            <a:r>
              <a:rPr lang="en-US" dirty="0"/>
              <a:t>, ne nu</a:t>
            </a:r>
            <a:r>
              <a:rPr lang="sr-Latn-RS" dirty="0"/>
              <a:t>žno novčane, ali pošto pravimo našu kriptovalutu, kod nas će prethodno Data polje biti zamenjeno </a:t>
            </a:r>
            <a:r>
              <a:rPr lang="en-US" dirty="0"/>
              <a:t>* </a:t>
            </a:r>
            <a:r>
              <a:rPr lang="sr-Latn-RS" dirty="0"/>
              <a:t>spiskom transakcija, gde svaka transakcija sadrži </a:t>
            </a:r>
            <a:r>
              <a:rPr lang="en-US" dirty="0"/>
              <a:t>* </a:t>
            </a:r>
            <a:r>
              <a:rPr lang="sr-Latn-RS" dirty="0"/>
              <a:t>broj tokena, </a:t>
            </a:r>
            <a:r>
              <a:rPr lang="en-US" dirty="0"/>
              <a:t>* </a:t>
            </a:r>
            <a:r>
              <a:rPr lang="sr-Latn-RS" dirty="0"/>
              <a:t>pošiljaoca i </a:t>
            </a:r>
            <a:r>
              <a:rPr lang="en-US" dirty="0"/>
              <a:t>* </a:t>
            </a:r>
            <a:r>
              <a:rPr lang="sr-Latn-RS" dirty="0"/>
              <a:t>primaoca</a:t>
            </a:r>
            <a:r>
              <a:rPr lang="en-US" dirty="0"/>
              <a:t>.</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imamo veoma bazični blokčejn koji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sr-Latn-RS" dirty="0"/>
              <a:t> tu dolazimo i do prvog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 to je kako sprečiti </a:t>
            </a:r>
            <a:r>
              <a:rPr lang="en-US" dirty="0" err="1"/>
              <a:t>korisnika</a:t>
            </a:r>
            <a:r>
              <a:rPr lang="sr-Latn-RS" dirty="0"/>
              <a:t> da pošalje više tokena nego što zapravo ima?</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r>
              <a:rPr lang="en-US" dirty="0"/>
              <a:t>. Pre </a:t>
            </a:r>
            <a:r>
              <a:rPr lang="en-US" dirty="0" err="1"/>
              <a:t>tih</a:t>
            </a:r>
            <a:r>
              <a:rPr lang="en-US" dirty="0"/>
              <a:t> </a:t>
            </a:r>
            <a:r>
              <a:rPr lang="en-US" dirty="0" err="1"/>
              <a:t>pravila</a:t>
            </a:r>
            <a:r>
              <a:rPr lang="en-US" dirty="0"/>
              <a:t> </a:t>
            </a:r>
            <a:r>
              <a:rPr lang="en-US" dirty="0" err="1"/>
              <a:t>moramo</a:t>
            </a:r>
            <a:r>
              <a:rPr lang="en-US" dirty="0"/>
              <a:t> </a:t>
            </a:r>
            <a:r>
              <a:rPr lang="en-US" dirty="0" err="1"/>
              <a:t>izmeniti</a:t>
            </a:r>
            <a:r>
              <a:rPr lang="en-US" dirty="0"/>
              <a:t> </a:t>
            </a:r>
            <a:r>
              <a:rPr lang="en-US" dirty="0" err="1"/>
              <a:t>strukturu</a:t>
            </a:r>
            <a:r>
              <a:rPr lang="sr-Latn-RS" dirty="0"/>
              <a:t> transakcija.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dodajemo nove polje References u kojoj se nalazi lista prethodnih blokova koji se navode kao dokaz porekla </a:t>
            </a:r>
            <a:r>
              <a:rPr lang="en-US" dirty="0" err="1"/>
              <a:t>tokena</a:t>
            </a:r>
            <a:r>
              <a:rPr lang="sr-Latn-RS" dirty="0"/>
              <a:t>. Ukupna količina tokena koje je </a:t>
            </a:r>
            <a:r>
              <a:rPr lang="en-US" dirty="0"/>
              <a:t>Nichole PRIMILA</a:t>
            </a:r>
            <a:r>
              <a:rPr lang="sr-Latn-RS" dirty="0"/>
              <a:t> u blokovima </a:t>
            </a:r>
            <a:r>
              <a:rPr lang="en-US" dirty="0"/>
              <a:t>2 </a:t>
            </a:r>
            <a:r>
              <a:rPr lang="en-US" dirty="0" err="1"/>
              <a:t>i</a:t>
            </a:r>
            <a:r>
              <a:rPr lang="en-US" dirty="0"/>
              <a:t> 3 </a:t>
            </a:r>
            <a:r>
              <a:rPr lang="sr-Latn-RS" dirty="0"/>
              <a:t>je ULAZ u</a:t>
            </a:r>
            <a:r>
              <a:rPr lang="en-US" dirty="0"/>
              <a:t> </a:t>
            </a:r>
            <a:r>
              <a:rPr lang="en-US" dirty="0" err="1"/>
              <a:t>trenutnu</a:t>
            </a:r>
            <a:r>
              <a:rPr lang="sr-Latn-RS" dirty="0"/>
              <a:t>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takođe svaku transakciju rastavljamo na dva dela koja čine IZLAZ</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iz ULAZA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Pravila</a:t>
            </a:r>
            <a:r>
              <a:rPr lang="en-US" dirty="0"/>
              <a:t> </a:t>
            </a:r>
            <a:r>
              <a:rPr lang="en-US" dirty="0" err="1"/>
              <a:t>koja</a:t>
            </a:r>
            <a:r>
              <a:rPr lang="en-US" dirty="0"/>
              <a:t> </a:t>
            </a:r>
            <a:r>
              <a:rPr lang="en-US" dirty="0" err="1"/>
              <a:t>va</a:t>
            </a:r>
            <a:r>
              <a:rPr lang="sr-Latn-RS" dirty="0"/>
              <a:t>že su: Zbir ulaza mora biti jednak zbiru izlaza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Transakcije moraju da se referišu na barem jedan prethodni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Nije moguće referisati se dva puta na isti blok ili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rešavamo uvođenjem posebne transakcije na početku svakog bloka zvanu Coinbase.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Ona ima samo broj tokena i primaoca, i njen cilj je baš ubacivanje novih tokena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Početni genesis blok ubacuje prve tokene u sistem stavljajući za primaoca kreatora blockchaina, a videćemo kasnije kako se određuje ko je primalac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Obzirom da se novi tokeni stvaraju ni iz čega, nema smisla beskonačno upumpavati nove tokene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Zbog toga ćemo ograničiti ukupnu moguću količinu tokena u sistemu tako što ćemo prepoloviti coinbase na svakih N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Neka N bude 5 kod nas, a početni coinbase 20. Pomoću beskonačnog geometrijskog reda dobijamo da maksimalno može biti 200 tokena u sistemu.</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Sada k</a:t>
            </a:r>
            <a:r>
              <a:rPr lang="sr-Latn-RS" dirty="0">
                <a:solidFill>
                  <a:sysClr val="windowText" lastClr="000000"/>
                </a:solidFill>
                <a:latin typeface="Calibri" panose="020F0502020204030204"/>
              </a:rPr>
              <a:t>ada ubacimo sve ove izmene u naš blokčejn, korisnici mogu da šalju jedino tokene koje trenutno imaju.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Međutim, ako Pera ima 50 tokena, MENE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i dalje ništa ne sprečava da dodam transakciju kojom Pera šalje MENI sve njegove tokene.</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a:t>
            </a:r>
            <a:r>
              <a:rPr lang="en-US" dirty="0" err="1"/>
              <a:t>olaskom</a:t>
            </a:r>
            <a:r>
              <a:rPr lang="en-US" dirty="0"/>
              <a:t> </a:t>
            </a:r>
            <a:r>
              <a:rPr lang="sr-Latn-RS" dirty="0"/>
              <a:t>kroz ceo sistem i</a:t>
            </a:r>
            <a:r>
              <a:rPr lang="en-US" dirty="0"/>
              <a:t>z</a:t>
            </a:r>
            <a:r>
              <a:rPr lang="sr-Latn-RS" dirty="0"/>
              <a:t>graditi </a:t>
            </a:r>
            <a:r>
              <a:rPr lang="en-US" dirty="0" err="1"/>
              <a:t>na</a:t>
            </a:r>
            <a:r>
              <a:rPr lang="sr-Latn-RS" dirty="0"/>
              <a:t>š blockchain od nule</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a:t>
            </a:r>
            <a:r>
              <a:rPr lang="sr-Latn-RS" sz="1200" dirty="0">
                <a:solidFill>
                  <a:sysClr val="windowText" lastClr="000000"/>
                </a:solidFill>
                <a:latin typeface="Calibri" panose="020F0502020204030204"/>
              </a:rPr>
              <a:t>Svaki entitet koji želi da ima svoj digitalni potpis poseduje privatni i javni ključ. P</a:t>
            </a:r>
            <a:r>
              <a:rPr lang="sr-Latn-RS" dirty="0"/>
              <a:t>rivatni čuva u tajnosti, a javni oglašava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t>
            </a:r>
            <a:r>
              <a:rPr lang="sr-Latn-RS" sz="1200" dirty="0">
                <a:solidFill>
                  <a:sysClr val="windowText" lastClr="000000"/>
                </a:solidFill>
                <a:latin typeface="Calibri" panose="020F0502020204030204"/>
              </a:rPr>
              <a:t>Javni ključ se generiše na osnovu privatnog </a:t>
            </a:r>
            <a:r>
              <a:rPr lang="sr-Latn-RS" dirty="0"/>
              <a:t>tako da nije moguće unazad dobiti privatni od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Validacijom potpisa i poruke pomoću pošiljaočevog javnog ključa zasigurno možemo ustanoviti da 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 Poruka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4.B) I da smo je zaista dobili od pošiljaoca, a ne od nekoga ko se lažno predstavlja kao on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 Digitalne potpise takođe koristite svakodnevno na internetu gde zapravo klijent i server potpisuju svoju komunikaciju. A možda neko od vas ima i sertifikat za lični digitalni potpis u čipu od lične karte.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Inače klikom na katanac u search baru možete da proverite koji algoritam se koristi. Na primer sajt ETF-a koristi RSA, kao i većina današnjih sajtova. Sa druge strane Bitcoin i moja implementacija koriste ECDSA algoritam.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Kroz koji ćemo proleteti,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en-US" dirty="0" err="1"/>
              <a:t>Ovaj</a:t>
            </a:r>
            <a:r>
              <a:rPr lang="en-US" dirty="0"/>
              <a:t> </a:t>
            </a:r>
            <a:r>
              <a:rPr lang="en-US" dirty="0" err="1"/>
              <a:t>algoritam</a:t>
            </a:r>
            <a:r>
              <a:rPr lang="en-US" dirty="0"/>
              <a:t> </a:t>
            </a:r>
            <a:r>
              <a:rPr lang="sr-Latn-RS" dirty="0"/>
              <a:t>koristi eliptičke krive ovog oblika.</a:t>
            </a:r>
            <a:r>
              <a:rPr lang="en-US" dirty="0"/>
              <a:t> </a:t>
            </a:r>
            <a:r>
              <a:rPr lang="sr-Latn-RS" dirty="0"/>
              <a:t>Mod </a:t>
            </a:r>
            <a:r>
              <a:rPr lang="en-US" dirty="0"/>
              <a:t>p </a:t>
            </a:r>
            <a:r>
              <a:rPr lang="en-US" dirty="0" err="1"/>
              <a:t>zna</a:t>
            </a:r>
            <a:r>
              <a:rPr lang="sr-Latn-RS" dirty="0"/>
              <a:t>či da su krive i sva računica nad KONAČNIM poljem veličine p. Međutim v</a:t>
            </a:r>
            <a:r>
              <a:rPr lang="en-US" dirty="0" err="1"/>
              <a:t>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sr-Latn-RS" dirty="0"/>
              <a:t>BESKONAČNIM poljem realnih brojeva,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Jer bi to otprilike izgledalo ovako. </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Tako da ćemo na primeru BESKONAČNOG polja, definisati sabiranja tačaka P i Q tako što provučemo pravu kroz te tačke i kao rezulat uzmemo presek prave sa krivom ali sa suprotnom y koordinatom.</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Slično tome, ako sabiramo tačku samu sa sobom, samo povlačimo tangentu kroz tu tačku, i na isti način uzimamo rezultat.</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možemo da definišemo i operaciju množenja tačke nekim skalarom n, tako što tu tačku saberemo samu sa sobom n puta.</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a:t>
            </a:r>
            <a:r>
              <a:rPr lang="en-US" dirty="0"/>
              <a:t>E</a:t>
            </a:r>
            <a:r>
              <a:rPr lang="sr-Latn-RS" dirty="0"/>
              <a:t> sigurnost ovog algoritma je zapravo u tome što u KONAČNOM polju ova operacija nema svoj inverz, tj. ne možemo računski da pronađemo skalar n ako poznajemo Q i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Ovu jednačinu dole Bitcoin i moja implementacija koriste. Parametar A je nula, a P je nezamislivo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Ovde</a:t>
            </a:r>
            <a:r>
              <a:rPr lang="en-US" dirty="0"/>
              <a:t> </a:t>
            </a:r>
            <a:r>
              <a:rPr lang="en-US" dirty="0" err="1"/>
              <a:t>mo</a:t>
            </a:r>
            <a:r>
              <a:rPr lang="sr-Latn-RS" dirty="0"/>
              <a:t>žete da vidite kako otprilike izgleda sabiranje tačaka u KONAČNOM polju</a:t>
            </a:r>
            <a:r>
              <a:rPr lang="en-US" dirty="0"/>
              <a:t>.</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ovde množenje koje nema inverz.</a:t>
            </a:r>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Potpis koji ECDSA generiše je uređeni par celih brojeva.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Ovde je dat ceo algoritam potpisivanja i verifikovanja poruke, nećemo detaljno proći kroz njega, već samo hoću da vam skrenem pažnju na par bitnih stvari.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Recimo da Ana šalje poruku Branku: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Prva bitna stvar je da oni moraju pre same komunikacije unapred da se dogovore </a:t>
            </a:r>
            <a:r>
              <a:rPr lang="en-US" dirty="0" err="1"/>
              <a:t>oko</a:t>
            </a:r>
            <a:r>
              <a:rPr lang="en-US" dirty="0"/>
              <a:t> </a:t>
            </a:r>
            <a:r>
              <a:rPr lang="en-US" dirty="0" err="1"/>
              <a:t>ovih</a:t>
            </a:r>
            <a:r>
              <a:rPr lang="en-US" dirty="0"/>
              <a:t> </a:t>
            </a:r>
            <a:r>
              <a:rPr lang="en-US" dirty="0" err="1"/>
              <a:t>parametara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t>
            </a:r>
            <a:r>
              <a:rPr lang="en-US" dirty="0"/>
              <a:t>Druga</a:t>
            </a:r>
            <a:r>
              <a:rPr lang="sr-Latn-RS" dirty="0"/>
              <a:t> bitna stvar je: Potpis zavisi od same poruke koja se šalje, to znači da će za svaku novu poruku Anin potpis biti drugačiji. Ovo je VEOMA bitno zbog sigurnosti.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t</a:t>
            </a:r>
            <a:r>
              <a:rPr lang="en-US" dirty="0"/>
              <a:t>re</a:t>
            </a:r>
            <a:r>
              <a:rPr lang="sr-Latn-RS" dirty="0"/>
              <a:t>ća bitna stvar jeste: Branko uspešno može da validira SVAKU Aninu poruku poznavanjem Aninog javnog ključa.</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da vidimo šta je to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Ovde možemo da vidimo na primeru Anino slanje i Brankovu validaciju poruke.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Validan potpis poruke je mogla da generiše SAMO Ana (ukoliko joj naravno nije ukraden privatni ključ), a Branko može da potvrdi da je poruka neizmenjena i da je zaista mogla da dođe SAMO od nje. Ukoliko je izmenjeno bilo šta od ovih polja poruka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Sad smo i onemogućili korisnicima da šalju transakcije u tuđe ime. Međutim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mene da jednostavno kopiram neku stvarnu prethodnu transakciju zajedno sa potpisom gde mi je neko poslao 10tokena? Pošto su transakcije identične i potpis će biti identičan tako da je onda i moja KOPIJA transakcije takođe validna.</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Da bi smo izbegli ovaj problem moramo da obezbedimo da je svaka transakcija različita</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 </a:t>
            </a:r>
            <a:r>
              <a:rPr lang="sr-Latn-RS" dirty="0"/>
              <a:t>Srećom postoji jednostavno rešenje za to, uvešćemo ID transakcije koji će ulaziti u poruku koja se potpisuje. On broji transakcije PO pošiljaocu.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a:t>
            </a:r>
            <a:r>
              <a:rPr lang="en-US" dirty="0"/>
              <a:t>* </a:t>
            </a:r>
            <a:r>
              <a:rPr lang="sr-Latn-RS" dirty="0"/>
              <a:t>Druga novina koju uvodimo jeste umesto imena korisnika koristićemo njihove javne ključeve.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a:t>* </a:t>
            </a:r>
            <a:r>
              <a:rPr lang="sr-Latn-RS" dirty="0"/>
              <a:t>I svaka transakcija će imati potpis koji </a:t>
            </a:r>
            <a:r>
              <a:rPr lang="en-US" dirty="0"/>
              <a:t>BILO KO</a:t>
            </a:r>
            <a:r>
              <a:rPr lang="sr-Latn-RS" dirty="0"/>
              <a:t>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potpuno onemogućili menjanje tuđih transakcija ili dodavanje transakcija u tuđe ime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Recimo da sam poslao Peri 100 tokena za novi Auto. On vidi na ledgeru transakciju i pošalje mi novi auto. Ja nakon što dobijem auto izmenim transakciju tako da piše da sam mu poslao samo 1 token.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a:t>
            </a:r>
            <a:r>
              <a:rPr lang="en-US" dirty="0"/>
              <a:t> </a:t>
            </a:r>
            <a:r>
              <a:rPr lang="sr-Latn-RS" dirty="0"/>
              <a:t>Kako da sprečimo korisnike da menjaju SOPSTVENE transakcije nakon što su već objavljene na ledgeru?</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Jedno moguće rešenje ovog problema je uvođenje računski komplikovanog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Kojim bi postigli sledeći efekat: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da stigne </a:t>
            </a:r>
            <a:r>
              <a:rPr lang="en-US" dirty="0"/>
              <a:t>* </a:t>
            </a:r>
            <a:r>
              <a:rPr lang="sr-Latn-RS" dirty="0"/>
              <a:t>da izmeni taj blok pre nego što ostatak mreže doda </a:t>
            </a:r>
            <a:r>
              <a:rPr lang="en-US" dirty="0"/>
              <a:t>* </a:t>
            </a:r>
            <a:r>
              <a:rPr lang="sr-Latn-RS" dirty="0"/>
              <a:t>novi </a:t>
            </a:r>
            <a:r>
              <a:rPr lang="en-US" dirty="0"/>
              <a:t>VALIDAN</a:t>
            </a:r>
            <a:r>
              <a:rPr lang="sr-Latn-RS" dirty="0"/>
              <a:t> blok u lanac.</a:t>
            </a:r>
            <a:r>
              <a:rPr lang="en-US" dirty="0"/>
              <a:t> * </a:t>
            </a:r>
            <a:r>
              <a:rPr lang="sr-Latn-RS" dirty="0"/>
              <a:t>Nikad neće moći da stigne ostatak mreže koji zajedničkom snagom dodaje nove blokove </a:t>
            </a:r>
            <a:r>
              <a:rPr lang="en-US" dirty="0"/>
              <a:t>* </a:t>
            </a:r>
            <a:r>
              <a:rPr lang="sr-Latn-RS" dirty="0"/>
              <a:t>i drugi čvorovi mu neće verovati jer ima </a:t>
            </a:r>
            <a:r>
              <a:rPr lang="en-US" dirty="0" err="1"/>
              <a:t>nevalidan</a:t>
            </a:r>
            <a:r>
              <a:rPr lang="en-US" dirty="0"/>
              <a:t> </a:t>
            </a:r>
            <a:r>
              <a:rPr lang="en-US" dirty="0" err="1"/>
              <a:t>lanac</a:t>
            </a:r>
            <a:r>
              <a:rPr lang="en-US" dirty="0"/>
              <a:t> *</a:t>
            </a:r>
            <a:r>
              <a:rPr lang="sr-Latn-RS" dirty="0"/>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Jedan od načina da ovo postignemo jeste rudarenje</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Znamo već da je nemoguće dobiti ulaz heš funkcije pomoću izlaza</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t</a:t>
            </a:r>
            <a:r>
              <a:rPr lang="sr-Latn-RS" dirty="0"/>
              <a:t>ako da možemo da iskoristimo ovu činjenicu za dobijanje željenog efekta.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Postavićemo uslov da heš polje bloka mora biti manje ili jednako nekoj vrednosti,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Tu vrednost ćemo podešavati pomoću novog polja koje uvodimo zvano težina, tako što njime određujemo broj početnih nula binarne heš vrednosti bloka. U primeru možete videti tu vrednost i u heksadecimalnom obliku koju ćemo koristiti na dalje.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Odgovor je pa ne možemo naravno, tako da uvedimo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vrv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upravo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Kako rudarenje izgleda u praksi: Rudari prikupe validne transakcije od ostalih čvorova, stave ih u blok, i stave sami sebe kao primaoca Coinbasea. Isprobavaju sve moguće vrednosti Noncea dok neko od njih ne dobije validan heš. Taj rudar koji je uspešno izrudario blok ga prosleđuje ostalim čvorovima u mreži.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Rudarenje je u suštini statistička igra, što više procesorske snage imamo to je veća šansa da baš mi pronađemo odgovarajući Nonce jer smo isprobali više vrednosti. Ovo čini blockchain bezbednim, jer pojedinačni napadači imaju mnogo manje procesorske snage od kombinovanog ostatka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r>
              <a:rPr lang="sr-Latn-RS" dirty="0"/>
              <a:t>, 1</a:t>
            </a:r>
            <a:r>
              <a:rPr lang="en-US" dirty="0"/>
              <a:t>) </a:t>
            </a:r>
            <a:r>
              <a:rPr lang="sr-Latn-RS" dirty="0"/>
              <a:t>Ovo je zapravo vrsta konsenzus algoritma koje čvorovi koriste kako bi postigli dogovor sa ostalim nepoznatim čvorovima u mreži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Ta vrsta je najpoznatija i zove se dokaz radom, odnosno Proof of Work koji kaže da čvorovi moraju da ulože neki trud u cilju dokazivanja da im se može verovati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Malicioznim čvorovima je jednostavno finansijski neisplativo da pokušaju da podmetnu nevalidan blok ostatku mreže, jer drugi čvorovi mogu vrlo lako proveriti sve informacije koje dobiju. I potpise transakcija i da li heš vrednost bloka odgovara dobijenom Noncu unutar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Mane dokaza radom 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4.1) 51%ni napad, gde ukoliko jedan entitet kontroliše više od pola procesorske snage u mreži onda ne važi ona konstatacija da on nikad neće stići ostatak mreže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4.2) Vremenom rudarenje postaje neisplativo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Potvrda transakcija je spora zbog rudarenja</a:t>
            </a:r>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Ima naravno puno drugih konsenzus algoritama, ali nećemo se na njima zadržavati.</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Do sad smo sve vreme razmatrali blockchain na samo jednom čvoru.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Ali u distribuiranom sistemu svaki korisnik ima ličnu kopiju lanca na svom uređaju.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je sigurnosna prednost koju distribuirani sistem pruža, jer to znači da ne postoji centralni autoritet koji napadač može da napadne.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Čvorovi veruju samo čvorovima sa istom verzijom lanca, tj. ako im se heševi poslednjeg bloka poklapaju</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Pod blockchainom se u glavnom podrazumeva struktura podataka koja </a:t>
            </a:r>
            <a:r>
              <a:rPr lang="en-US" dirty="0" err="1"/>
              <a:t>predstavlja</a:t>
            </a:r>
            <a:r>
              <a:rPr lang="sr-Latn-RS" dirty="0"/>
              <a:t> </a:t>
            </a:r>
            <a:r>
              <a:rPr lang="en-US" dirty="0" err="1"/>
              <a:t>distribuirani</a:t>
            </a:r>
            <a:r>
              <a:rPr lang="en-US" dirty="0"/>
              <a:t>, </a:t>
            </a:r>
            <a:r>
              <a:rPr lang="en-US" dirty="0" err="1"/>
              <a:t>nepromenljivi</a:t>
            </a:r>
            <a:r>
              <a:rPr lang="en-US" dirty="0"/>
              <a:t>, </a:t>
            </a:r>
            <a:r>
              <a:rPr lang="sr-Latn-RS" dirty="0"/>
              <a:t>često javni, digitalni ledger, ali dotaćićemo se malo i mrežnog dela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r>
              <a:rPr lang="en-US" dirty="0"/>
              <a:t>)</a:t>
            </a:r>
            <a:r>
              <a:rPr lang="en-US" sz="1200" dirty="0">
                <a:solidFill>
                  <a:sysClr val="windowText" lastClr="000000"/>
                </a:solidFill>
                <a:latin typeface="Calibri" panose="020F0502020204030204"/>
              </a:rPr>
              <a:t> </a:t>
            </a:r>
            <a:r>
              <a:rPr lang="sr-Latn-RS" sz="1200" dirty="0">
                <a:solidFill>
                  <a:sysClr val="windowText" lastClr="000000"/>
                </a:solidFill>
                <a:latin typeface="Calibri" panose="020F0502020204030204"/>
              </a:rPr>
              <a:t>Sastoji se od blokova podataka koji su zajedno povezani u lanac</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otud</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i</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naziv</a:t>
            </a:r>
            <a:r>
              <a:rPr lang="en-US" sz="1200" dirty="0">
                <a:solidFill>
                  <a:sysClr val="windowText" lastClr="000000"/>
                </a:solidFill>
                <a:latin typeface="Calibri" panose="020F0502020204030204"/>
              </a:rPr>
              <a:t> blockchain</a:t>
            </a:r>
            <a:r>
              <a:rPr lang="sr-Latn-RS" sz="1200" dirty="0">
                <a:solidFill>
                  <a:sysClr val="windowText" lastClr="000000"/>
                </a:solidFill>
                <a:latin typeface="Calibri" panose="020F0502020204030204"/>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3, 4</a:t>
            </a:r>
            <a:r>
              <a:rPr lang="en-US" dirty="0"/>
              <a:t>) </a:t>
            </a:r>
            <a:r>
              <a:rPr lang="sr-Latn-RS" dirty="0"/>
              <a:t>Pošto je to veoma širok pojam fokus rada će biti na njegovu najpoznatiju</a:t>
            </a:r>
            <a:r>
              <a:rPr lang="en-US" dirty="0"/>
              <a:t> </a:t>
            </a:r>
            <a:r>
              <a:rPr lang="sr-Latn-RS" dirty="0"/>
              <a:t>primenu, a to su kriptovalute. Iako se često predstavljaju ovakvim tokenima sa slike, one ne postoje u fizičkom obliku v</a:t>
            </a:r>
            <a:r>
              <a:rPr lang="en-US" dirty="0"/>
              <a:t>e</a:t>
            </a:r>
            <a:r>
              <a:rPr lang="sr-Latn-RS" dirty="0"/>
              <a:t>ć postoje samo kao podaci unutar blockchaina.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a:t>
            </a:r>
            <a:r>
              <a:rPr lang="en-US" dirty="0"/>
              <a:t>) </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Ponašanje ovakvog sistema možemo da vidimo na primeru tri čvora A, B i C gde zeleni čvorovi veruju jedni drugima,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Važe ista pravila kao i do sada, osim što napadač čak i da uspe da izmeni lanac kao na čvoru A (što je, možemo slobodno reći, skoro pa nemoguće) on mora da ima pristup drugim čvorovi</a:t>
            </a:r>
            <a:r>
              <a:rPr lang="en-US" dirty="0"/>
              <a:t>m</a:t>
            </a:r>
            <a:r>
              <a:rPr lang="sr-Latn-RS" dirty="0"/>
              <a:t>a kako bi i kod njih mogao da napravi identične izmene.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takođe znači da ako napadač uspe da izmeni većinu čvorova u sistemu, čvorovima sa originalno validnim lancem ostatak mreže više neće verovati. Ali ako dođemo do te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Javne blockchain mreže komuniciraju preko interneta i korisnici su u glavnom globalno rasprostranjeni</a:t>
            </a:r>
            <a:r>
              <a:rPr lang="en-US" dirty="0"/>
              <a:t> </a:t>
            </a:r>
            <a:r>
              <a:rPr lang="sr-Latn-RS" dirty="0"/>
              <a:t>što predstavlja problem, jer podaci nikad ne dolaze do svih čvorova istovremeno, i to izaziva neslaganje među njima oko toga koja je tačna trenutna verzija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čvorovi po potrebi pamte nekoliko verzija istog lanca, tj. lanac se razdvaja na </a:t>
            </a:r>
            <a:r>
              <a:rPr lang="en-US" dirty="0" err="1"/>
              <a:t>forkov</a:t>
            </a:r>
            <a:r>
              <a:rPr lang="sr-Latn-RS" dirty="0"/>
              <a:t>e, tako da više nije potpuno linearna struktura već izgleda ovako </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je kratka mrežna animacija koja daje malo bolju sliku kako čvorovi komuniciraju. Sa leve strane je skica globalne mreže, a sa desne strane je lista nepotvrđenih transakcija koje trenutno vidi čvor u Beogradu, kao i timer koji odbrojava očekivano prosečno vreme za rudarenje novog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čvor ima svoju kopiju lanca, gde je verodostojnost bloka označena nijansama zelene boje. Zbog forkova i napada na blockchain ne treba u potpunosti verovati informacijama u novijim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(START) Transakcije se šalju kroz mrežu i skladište kao nepotvrđene dok se trenutni blok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Potrebno je neko (PAUZA) vreme da one dođu do različitih čvorova.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Kada je neko u Los Anđelesu izrudario blok i taj blok došao do Beograda, nepotvrđene transakcije idu u novi blok (NASTAVAK) koji sada kreće da se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dolazimo do onog problematičnog dela a to je šta se dešava kada dva čvora skoro istovremeno izrudare novi blok, (PAUZA) recimo Beograd i Rio. U zavisnosti od topologije mreže, čvorovi će videti različite validne verzije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(NASTAVAK) Do tokija će prvo doći beogradski blok, pa zatim Rio blok, dok će u Los Anđelesu biti obrnuto...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 Ovo se razrešava tako što sada na primer samo Tokio izrudari sledeći blok (NASTAVAK) i onda se njegova verzija lanca uzima kao validna jer je najduža, tj svi čvorovi će smatrati da je Beograd izrudario prethodni blok, a fork gde je Rio to učinio se može odbaciti. (Perth je ovde to već učinio a Rio i Los Anđeles će takođe čim ovaj novi blok dođe do njih)</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362115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Sa desne strane je skica blockchaina koji smo mi izgradili za izmišljenu kriptovalutu, ali to je samo jedan primer.</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Postoji mnogo različitih verzija blockchaina, i nove implementacije se svakodnevno kreiraju.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Svi ste čuli za blockchain i pre ove prezentacije, zahvaljujući medijima (i tradicionalnim i modernim) koji mu pridaju preveliku pažnju, jer često prenose prototipne implementacije ili projekte koji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Ako malo razmislimo blockchain zapravo ima donekle limitiranu upotrebu. </a:t>
            </a:r>
            <a:r>
              <a:rPr lang="en-US" dirty="0"/>
              <a:t>U </a:t>
            </a:r>
            <a:r>
              <a:rPr lang="en-US" dirty="0" err="1"/>
              <a:t>su</a:t>
            </a:r>
            <a:r>
              <a:rPr lang="sr-Latn-RS" dirty="0"/>
              <a:t>štini ukoliko biznisu trebaju trajno nepromenljivi podaci, a da im pritom nije previše stalo do brzine i ne smeta im manjak centralizovanosti sistema tek onda treba da koriste blockchain. I plus on skoro nikada ne može da bude jedini način na koji se čuvaju podaci zbog toga što je spor za pretraživanje, skoro uvek će biti potrebne dodatne strukture poput relacionih ili nerelacionih baza podataka, a blockchain je tu sa strane kao potvrda da podaci nisu menjani.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i to ne samo u sferi bankarstva i kriptovaluta. Postoje zanimljive primene u reviziji, dokazivanju autorskih prava, registrovanju patenata i lancima nabavke. Naravno ništa od ovoga nije i dalje postalo dovoljno popularno, ali postoje kompanije koje zaista uspešno primenjuju blockchain u ovim sektorima u</a:t>
            </a:r>
            <a:r>
              <a:rPr lang="en-US" dirty="0" err="1"/>
              <a:t>glavnom</a:t>
            </a:r>
            <a:r>
              <a:rPr lang="en-US" dirty="0"/>
              <a:t> </a:t>
            </a:r>
            <a:r>
              <a:rPr lang="en-US" dirty="0" err="1"/>
              <a:t>zahvalju</a:t>
            </a:r>
            <a:r>
              <a:rPr lang="sr-Latn-RS" dirty="0"/>
              <a:t>jući pametnim ugovorima. To su bukvalno programski delovi koda koji se čuvaju u blockchain strukturi i koji se izvršavaju kada se neki unapred definisani uslovi zadovolje.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tehnologije, tj. čitavog sistema izgrađenog oko nje. Ako programerska implementacija nije sigurna i postoje rupe u njoj onda ceo ovaj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Sistem je realizovan kao web aplikacija, tako da sam koristio klasične web tehnologije poput HTML-a za strukturu, CSS-a za prezentaciju i JavaScripta za korisničku interakciju.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jer pruža čistiju sintaksu i dodatne mogućnosti, od kojih sam intenzivno koristio liste promenljivih i parent-child arhitekturu.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Aplikacija se na serveru pokreće iz komandne linije.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može joj se pristupiti sa više uređaja istovremeno preko web browsera bez dodatnih instalacija.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a:t>
            </a:r>
            <a:r>
              <a:rPr lang="en-US" dirty="0" err="1"/>
              <a:t>Zahvaljuju</a:t>
            </a:r>
            <a:r>
              <a:rPr lang="sr-Latn-RS" dirty="0"/>
              <a:t>ć</a:t>
            </a:r>
            <a:r>
              <a:rPr lang="en-US" dirty="0" err="1"/>
              <a:t>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a:t>
            </a:r>
            <a:r>
              <a:rPr lang="sr-Latn-RS" dirty="0"/>
              <a:t>đeni</a:t>
            </a:r>
            <a:r>
              <a:rPr lang="en-US" dirty="0"/>
              <a:t> </a:t>
            </a:r>
            <a:r>
              <a:rPr lang="en-US" dirty="0" err="1"/>
              <a:t>razli</a:t>
            </a:r>
            <a:r>
              <a:rPr lang="sr-Latn-RS" dirty="0"/>
              <a:t>č</a:t>
            </a:r>
            <a:r>
              <a:rPr lang="en-US" dirty="0" err="1"/>
              <a:t>itim</a:t>
            </a:r>
            <a:r>
              <a:rPr lang="en-US" dirty="0"/>
              <a:t> </a:t>
            </a:r>
            <a:r>
              <a:rPr lang="sr-Latn-RS" dirty="0"/>
              <a:t>rezolucijama 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sr-Latn-RS" dirty="0"/>
              <a:t>ć</a:t>
            </a:r>
            <a:r>
              <a:rPr lang="en-US" dirty="0"/>
              <a:t>emo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1.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0.gif"/><Relationship Id="rId5" Type="http://schemas.openxmlformats.org/officeDocument/2006/relationships/image" Target="../media/image280.png"/><Relationship Id="rId4" Type="http://schemas.openxmlformats.org/officeDocument/2006/relationships/image" Target="../media/image270.png"/></Relationships>
</file>

<file path=ppt/slides/_rels/slide3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5" y="1233449"/>
            <a:ext cx="6175307" cy="2400657"/>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funkcije koje </a:t>
            </a:r>
            <a:r>
              <a:rPr lang="sr-Latn-RS" sz="2000" dirty="0">
                <a:solidFill>
                  <a:srgbClr val="A53F52"/>
                </a:solidFill>
                <a:latin typeface="Calibri" panose="020F0502020204030204"/>
              </a:rPr>
              <a:t>deterministički</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jednosmerno</a:t>
            </a:r>
            <a:r>
              <a:rPr lang="sr-Latn-RS" sz="2000" dirty="0">
                <a:solidFill>
                  <a:sysClr val="windowText" lastClr="000000"/>
                </a:solidFill>
                <a:latin typeface="Calibri" panose="020F0502020204030204"/>
              </a:rPr>
              <a:t> i </a:t>
            </a:r>
            <a:r>
              <a:rPr lang="sr-Latn-RS" sz="2000" dirty="0">
                <a:solidFill>
                  <a:srgbClr val="A53F52"/>
                </a:solidFill>
                <a:latin typeface="Calibri" panose="020F0502020204030204"/>
              </a:rPr>
              <a:t>uniformno</a:t>
            </a:r>
            <a:r>
              <a:rPr lang="sr-Latn-RS" sz="2000" dirty="0">
                <a:solidFill>
                  <a:sysClr val="windowText" lastClr="000000"/>
                </a:solidFill>
                <a:latin typeface="Calibri" panose="020F0502020204030204"/>
              </a:rPr>
              <a:t> mapiraju ulazne podatke u izlaze fiksnih dužina</a:t>
            </a:r>
          </a:p>
          <a:p>
            <a:pPr>
              <a:spcAft>
                <a:spcPts val="1200"/>
              </a:spcAft>
            </a:pPr>
            <a:r>
              <a:rPr lang="sr-Latn-RS" sz="2000" dirty="0">
                <a:solidFill>
                  <a:srgbClr val="A53F52"/>
                </a:solidFill>
                <a:latin typeface="Calibri" panose="020F0502020204030204"/>
              </a:rPr>
              <a:t>Deterministički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ulaz uvek daje isti izlaz</a:t>
            </a:r>
          </a:p>
          <a:p>
            <a:pPr>
              <a:spcAft>
                <a:spcPts val="1200"/>
              </a:spcAft>
            </a:pPr>
            <a:r>
              <a:rPr lang="sr-Latn-RS" sz="2000" dirty="0">
                <a:solidFill>
                  <a:srgbClr val="A53F52"/>
                </a:solidFill>
                <a:latin typeface="Calibri" panose="020F0502020204030204"/>
              </a:rPr>
              <a:t>Jednosmerno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nemoguće je dobiti ulaz ako znamo izlaz</a:t>
            </a:r>
          </a:p>
          <a:p>
            <a:pPr>
              <a:spcAft>
                <a:spcPts val="1200"/>
              </a:spcAft>
            </a:pPr>
            <a:r>
              <a:rPr lang="sr-Latn-RS" sz="2000" dirty="0">
                <a:solidFill>
                  <a:srgbClr val="A53F52"/>
                </a:solidFill>
                <a:latin typeface="Calibri" panose="020F0502020204030204"/>
              </a:rPr>
              <a:t>Uniformno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svi mogući izlazi su jednako verovatni</a:t>
            </a:r>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49425"/>
            <a:ext cx="12074012" cy="2892732"/>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7CD528A-B77D-FDB2-E3ED-C3F51405471C}"/>
                  </a:ext>
                </a:extLst>
              </p:cNvPr>
              <p:cNvSpPr txBox="1"/>
              <p:nvPr/>
            </p:nvSpPr>
            <p:spPr>
              <a:xfrm>
                <a:off x="6717792" y="1235646"/>
                <a:ext cx="5553514" cy="1990288"/>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Ostatak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sr-Latn-RS" sz="2000" i="1" dirty="0" smtClean="0">
                        <a:solidFill>
                          <a:sysClr val="windowText" lastClr="000000"/>
                        </a:solidFill>
                        <a:latin typeface="Cambria Math" panose="02040503050406030204" pitchFamily="18" charset="0"/>
                      </a:rPr>
                      <m:t>𝑚𝑜𝑑</m:t>
                    </m:r>
                    <m:r>
                      <a:rPr lang="sr-Latn-RS" sz="2000" i="1" dirty="0" smtClean="0">
                        <a:solidFill>
                          <a:sysClr val="windowText" lastClr="000000"/>
                        </a:solidFill>
                        <a:latin typeface="Cambria Math" panose="02040503050406030204" pitchFamily="18" charset="0"/>
                      </a:rPr>
                      <m:t> 7</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=6,13,20,27,…</m:t>
                    </m:r>
                  </m:oMath>
                </a14:m>
                <a:endParaRPr lang="sr-Latn-RS" sz="2000" dirty="0">
                  <a:solidFill>
                    <a:sysClr val="windowText" lastClr="000000"/>
                  </a:solidFill>
                  <a:latin typeface="Calibri" panose="020F0502020204030204"/>
                </a:endParaRPr>
              </a:p>
              <a:p>
                <a:pPr>
                  <a:spcAft>
                    <a:spcPts val="200"/>
                  </a:spcAft>
                </a:pPr>
                <a:r>
                  <a:rPr lang="en-US" sz="2000" dirty="0" err="1">
                    <a:solidFill>
                      <a:sysClr val="windowText" lastClr="000000"/>
                    </a:solidFill>
                  </a:rPr>
                  <a:t>Bitsko</a:t>
                </a:r>
                <a:r>
                  <a:rPr lang="en-US" sz="2000" dirty="0">
                    <a:solidFill>
                      <a:sysClr val="windowText" lastClr="000000"/>
                    </a:solidFill>
                  </a:rPr>
                  <a:t> </a:t>
                </a:r>
                <a:r>
                  <a:rPr lang="sr-Latn-RS" sz="2000" dirty="0">
                    <a:solidFill>
                      <a:sysClr val="windowText" lastClr="000000"/>
                    </a:solidFill>
                  </a:rPr>
                  <a:t>ILI</a:t>
                </a:r>
                <a:r>
                  <a:rPr lang="en-US" sz="2000" dirty="0">
                    <a:solidFill>
                      <a:sysClr val="windowText" lastClr="000000"/>
                    </a:solidFill>
                  </a:rPr>
                  <a:t> </a:t>
                </a:r>
                <a14:m>
                  <m:oMath xmlns:m="http://schemas.openxmlformats.org/officeDocument/2006/math">
                    <m:r>
                      <a:rPr lang="sr-Latn-RS" sz="2000" i="1" dirty="0" smtClean="0">
                        <a:solidFill>
                          <a:sysClr val="windowText" lastClr="000000"/>
                        </a:solidFill>
                        <a:latin typeface="Cambria Math" panose="02040503050406030204" pitchFamily="18" charset="0"/>
                      </a:rPr>
                      <m:t>𝑂𝑅</m:t>
                    </m:r>
                    <m:d>
                      <m:dPr>
                        <m:ctrlPr>
                          <a:rPr lang="en-US" sz="2000" i="1" dirty="0" smtClean="0">
                            <a:solidFill>
                              <a:sysClr val="windowText" lastClr="000000"/>
                            </a:solidFill>
                            <a:latin typeface="Cambria Math" panose="02040503050406030204" pitchFamily="18" charset="0"/>
                          </a:rPr>
                        </m:ctrlPr>
                      </m:dPr>
                      <m:e>
                        <m:r>
                          <a:rPr lang="en-US" sz="2000" i="1" dirty="0" smtClean="0">
                            <a:solidFill>
                              <a:sysClr val="windowText" lastClr="000000"/>
                            </a:solidFill>
                            <a:latin typeface="Cambria Math" panose="02040503050406030204" pitchFamily="18" charset="0"/>
                          </a:rPr>
                          <m:t>𝑥</m:t>
                        </m:r>
                      </m:e>
                    </m:d>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en-US" sz="2000" b="0" i="1" dirty="0" smtClean="0">
                        <a:solidFill>
                          <a:sysClr val="windowText" lastClr="000000"/>
                        </a:solidFill>
                        <a:latin typeface="Cambria Math" panose="02040503050406030204" pitchFamily="18" charset="0"/>
                      </a:rPr>
                      <m:t>| 5</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a:t>
                </a:r>
                <a14:m>
                  <m:oMath xmlns:m="http://schemas.openxmlformats.org/officeDocument/2006/math">
                    <m:r>
                      <a:rPr lang="en-US" sz="2000" b="0" i="0" dirty="0" smtClean="0">
                        <a:solidFill>
                          <a:sysClr val="windowText" lastClr="000000"/>
                        </a:solidFill>
                        <a:latin typeface="Cambria Math" panose="02040503050406030204" pitchFamily="18" charset="0"/>
                      </a:rPr>
                      <m:t> </m:t>
                    </m:r>
                    <m:r>
                      <a:rPr lang="sr-Latn-RS" sz="2000" i="1" dirty="0">
                        <a:solidFill>
                          <a:sysClr val="windowText" lastClr="000000"/>
                        </a:solidFill>
                        <a:latin typeface="Cambria Math" panose="02040503050406030204" pitchFamily="18" charset="0"/>
                      </a:rPr>
                      <m:t>𝑂𝑅</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)=13</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=8, 9, 12, 13</m:t>
                    </m:r>
                  </m:oMath>
                </a14:m>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Svakodnevno ih koristite na internetu</a:t>
                </a:r>
              </a:p>
            </p:txBody>
          </p:sp>
        </mc:Choice>
        <mc:Fallback>
          <p:sp>
            <p:nvSpPr>
              <p:cNvPr id="2" name="TextBox 1">
                <a:extLst>
                  <a:ext uri="{FF2B5EF4-FFF2-40B4-BE49-F238E27FC236}">
                    <a16:creationId xmlns:a16="http://schemas.microsoft.com/office/drawing/2014/main" id="{07CD528A-B77D-FDB2-E3ED-C3F51405471C}"/>
                  </a:ext>
                </a:extLst>
              </p:cNvPr>
              <p:cNvSpPr txBox="1">
                <a:spLocks noRot="1" noChangeAspect="1" noMove="1" noResize="1" noEditPoints="1" noAdjustHandles="1" noChangeArrowheads="1" noChangeShapeType="1" noTextEdit="1"/>
              </p:cNvSpPr>
              <p:nvPr/>
            </p:nvSpPr>
            <p:spPr>
              <a:xfrm>
                <a:off x="6717792" y="1235646"/>
                <a:ext cx="5553514" cy="1990288"/>
              </a:xfrm>
              <a:prstGeom prst="rect">
                <a:avLst/>
              </a:prstGeom>
              <a:blipFill>
                <a:blip r:embed="rId4"/>
                <a:stretch>
                  <a:fillRect l="-1098" t="-1840" b="-4601"/>
                </a:stretch>
              </a:blipFill>
            </p:spPr>
            <p:txBody>
              <a:bodyPr/>
              <a:lstStyle/>
              <a:p>
                <a:r>
                  <a:rPr lang="en-US">
                    <a:noFill/>
                  </a:rPr>
                  <a:t> </a:t>
                </a:r>
              </a:p>
            </p:txBody>
          </p:sp>
        </mc:Fallback>
      </mc:AlternateContent>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118529"/>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podaci </a:t>
            </a:r>
            <a:r>
              <a:rPr lang="en-US" sz="2000" dirty="0">
                <a:solidFill>
                  <a:sysClr val="windowText" lastClr="000000"/>
                </a:solidFill>
                <a:latin typeface="Calibri" panose="020F0502020204030204"/>
              </a:rPr>
              <a:t>koji </a:t>
            </a:r>
            <a:r>
              <a:rPr lang="sr-Latn-RS" sz="2000" dirty="0">
                <a:solidFill>
                  <a:sysClr val="windowText" lastClr="000000"/>
                </a:solidFill>
                <a:latin typeface="Calibri" panose="020F0502020204030204"/>
              </a:rPr>
              <a:t>su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za sve blokove</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za jedan veći</a:t>
            </a:r>
            <a:r>
              <a:rPr lang="en-US" sz="2000" dirty="0">
                <a:solidFill>
                  <a:sysClr val="windowText" lastClr="000000"/>
                </a:solidFill>
                <a:latin typeface="Calibri" panose="020F0502020204030204"/>
              </a:rPr>
              <a:t> od </a:t>
            </a:r>
            <a:r>
              <a:rPr lang="en-US" sz="2000" dirty="0" err="1">
                <a:solidFill>
                  <a:sysClr val="windowText" lastClr="000000"/>
                </a:solidFill>
                <a:latin typeface="Calibri" panose="020F0502020204030204"/>
              </a:rPr>
              <a:t>prethodnog</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370671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p>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ovih polja</a:t>
            </a: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861774"/>
          </a:xfrm>
          <a:prstGeom prst="rect">
            <a:avLst/>
          </a:prstGeom>
          <a:noFill/>
        </p:spPr>
        <p:txBody>
          <a:bodyPr wrap="square" rtlCol="0">
            <a:spAutoFit/>
          </a:bodyPr>
          <a:lstStyle/>
          <a:p>
            <a:pPr>
              <a:spcAft>
                <a:spcPts val="1200"/>
              </a:spcAft>
            </a:pPr>
            <a:r>
              <a:rPr lang="sr-Latn-RS" sz="2000" dirty="0">
                <a:latin typeface="Calibri" panose="020F0502020204030204"/>
              </a:rPr>
              <a:t>Podaci u bloku mogu biti bilo šta</a:t>
            </a:r>
            <a:endParaRPr lang="en-US" sz="2000" dirty="0">
              <a:latin typeface="Calibri" panose="020F0502020204030204"/>
            </a:endParaRP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1108185" y="3379125"/>
            <a:ext cx="9722307" cy="1941606"/>
          </a:xfrm>
          <a:prstGeom prst="rect">
            <a:avLst/>
          </a:prstGeom>
          <a:noFill/>
          <a:ln w="19050">
            <a:gradFill flip="none" rotWithShape="1">
              <a:gsLst>
                <a:gs pos="0">
                  <a:srgbClr val="01023B"/>
                </a:gs>
                <a:gs pos="50000">
                  <a:srgbClr val="A53F52"/>
                </a:gs>
                <a:gs pos="100000">
                  <a:srgbClr val="EA9A5C"/>
                </a:gs>
              </a:gsLst>
              <a:path path="circle">
                <a:fillToRect l="100000" b="100000"/>
              </a:path>
              <a:tileRect t="-100000" r="-100000"/>
            </a:gradFill>
          </a:ln>
        </p:spPr>
      </p:pic>
      <p:pic>
        <p:nvPicPr>
          <p:cNvPr id="6" name="Picture 5">
            <a:extLst>
              <a:ext uri="{FF2B5EF4-FFF2-40B4-BE49-F238E27FC236}">
                <a16:creationId xmlns:a16="http://schemas.microsoft.com/office/drawing/2014/main" id="{1A7E0616-247A-952F-FBEA-400FB9EA41A8}"/>
              </a:ext>
            </a:extLst>
          </p:cNvPr>
          <p:cNvPicPr>
            <a:picLocks noChangeAspect="1"/>
          </p:cNvPicPr>
          <p:nvPr/>
        </p:nvPicPr>
        <p:blipFill>
          <a:blip r:embed="rId4"/>
          <a:stretch>
            <a:fillRect/>
          </a:stretch>
        </p:blipFill>
        <p:spPr>
          <a:xfrm>
            <a:off x="890724" y="2239612"/>
            <a:ext cx="10157231" cy="630942"/>
          </a:xfrm>
          <a:prstGeom prst="rect">
            <a:avLst/>
          </a:prstGeom>
          <a:ln w="19050">
            <a:gradFill>
              <a:gsLst>
                <a:gs pos="0">
                  <a:srgbClr val="01023B"/>
                </a:gs>
                <a:gs pos="50000">
                  <a:srgbClr val="A53F52"/>
                </a:gs>
                <a:gs pos="100000">
                  <a:srgbClr val="EA9A5C"/>
                </a:gs>
              </a:gsLst>
              <a:lin ang="5400000" scaled="1"/>
            </a:gradFill>
          </a:ln>
        </p:spPr>
      </p:pic>
      <p:cxnSp>
        <p:nvCxnSpPr>
          <p:cNvPr id="8" name="Straight Arrow Connector 7">
            <a:extLst>
              <a:ext uri="{FF2B5EF4-FFF2-40B4-BE49-F238E27FC236}">
                <a16:creationId xmlns:a16="http://schemas.microsoft.com/office/drawing/2014/main" id="{C598E174-CCC6-1BDD-50EE-8EDB514F7CF4}"/>
              </a:ext>
            </a:extLst>
          </p:cNvPr>
          <p:cNvCxnSpPr>
            <a:cxnSpLocks/>
            <a:stCxn id="6" idx="2"/>
            <a:endCxn id="2" idx="0"/>
          </p:cNvCxnSpPr>
          <p:nvPr/>
        </p:nvCxnSpPr>
        <p:spPr>
          <a:xfrm flipH="1">
            <a:off x="5969339" y="2870554"/>
            <a:ext cx="1" cy="508571"/>
          </a:xfrm>
          <a:prstGeom prst="straightConnector1">
            <a:avLst/>
          </a:prstGeom>
          <a:ln>
            <a:gradFill flip="none" rotWithShape="1">
              <a:gsLst>
                <a:gs pos="0">
                  <a:srgbClr val="01023B"/>
                </a:gs>
                <a:gs pos="50000">
                  <a:srgbClr val="A53F52"/>
                </a:gs>
                <a:gs pos="100000">
                  <a:srgbClr val="EA9A5C"/>
                </a:gs>
              </a:gsLst>
              <a:path path="circle">
                <a:fillToRect l="50000" t="50000" r="50000" b="50000"/>
              </a:path>
              <a:tileRect/>
            </a:gra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923F5FB-86E1-51CE-0ED1-91491DEAF112}"/>
              </a:ext>
            </a:extLst>
          </p:cNvPr>
          <p:cNvSpPr txBox="1"/>
          <p:nvPr/>
        </p:nvSpPr>
        <p:spPr>
          <a:xfrm>
            <a:off x="2039597" y="5624551"/>
            <a:ext cx="1886228" cy="1015663"/>
          </a:xfrm>
          <a:prstGeom prst="rect">
            <a:avLst/>
          </a:prstGeom>
          <a:noFill/>
        </p:spPr>
        <p:txBody>
          <a:bodyPr wrap="square" rtlCol="0">
            <a:spAutoFit/>
          </a:bodyPr>
          <a:lstStyle/>
          <a:p>
            <a:r>
              <a:rPr lang="en-US" sz="2000" dirty="0" err="1">
                <a:solidFill>
                  <a:srgbClr val="A53F52"/>
                </a:solidFill>
              </a:rPr>
              <a:t>Broj</a:t>
            </a:r>
            <a:r>
              <a:rPr lang="en-US" sz="2000" dirty="0">
                <a:solidFill>
                  <a:srgbClr val="A53F52"/>
                </a:solidFill>
              </a:rPr>
              <a:t> </a:t>
            </a:r>
            <a:r>
              <a:rPr lang="en-US" sz="2000" dirty="0" err="1">
                <a:solidFill>
                  <a:srgbClr val="A53F52"/>
                </a:solidFill>
              </a:rPr>
              <a:t>tokena</a:t>
            </a:r>
            <a:r>
              <a:rPr lang="en-US" sz="2000" dirty="0">
                <a:solidFill>
                  <a:srgbClr val="A53F52"/>
                </a:solidFill>
              </a:rPr>
              <a:t> </a:t>
            </a:r>
            <a:r>
              <a:rPr lang="sr-Latn-RS" sz="2000" dirty="0"/>
              <a:t>kriptovalute</a:t>
            </a:r>
            <a:r>
              <a:rPr lang="sr-Latn-RS" sz="2000" dirty="0">
                <a:solidFill>
                  <a:srgbClr val="A53F52"/>
                </a:solidFill>
              </a:rPr>
              <a:t> </a:t>
            </a:r>
            <a:r>
              <a:rPr lang="en-US" sz="2000" dirty="0"/>
              <a:t>koji se </a:t>
            </a:r>
            <a:r>
              <a:rPr lang="en-US" sz="2000" dirty="0" err="1"/>
              <a:t>prosle</a:t>
            </a:r>
            <a:r>
              <a:rPr lang="sr-Latn-RS" sz="2000" dirty="0"/>
              <a:t>đuje</a:t>
            </a:r>
            <a:endParaRPr lang="en-US" sz="2000" dirty="0"/>
          </a:p>
        </p:txBody>
      </p:sp>
      <p:cxnSp>
        <p:nvCxnSpPr>
          <p:cNvPr id="18" name="Straight Connector 17">
            <a:extLst>
              <a:ext uri="{FF2B5EF4-FFF2-40B4-BE49-F238E27FC236}">
                <a16:creationId xmlns:a16="http://schemas.microsoft.com/office/drawing/2014/main" id="{06CB9535-0085-22F9-5BBA-CCDC28BAE6F0}"/>
              </a:ext>
            </a:extLst>
          </p:cNvPr>
          <p:cNvCxnSpPr>
            <a:cxnSpLocks/>
          </p:cNvCxnSpPr>
          <p:nvPr/>
        </p:nvCxnSpPr>
        <p:spPr>
          <a:xfrm flipH="1" flipV="1">
            <a:off x="2292263" y="5098093"/>
            <a:ext cx="197119"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DC0F2382-6EC5-56F6-02CE-9B34DBA450E2}"/>
              </a:ext>
            </a:extLst>
          </p:cNvPr>
          <p:cNvCxnSpPr>
            <a:cxnSpLocks/>
          </p:cNvCxnSpPr>
          <p:nvPr/>
        </p:nvCxnSpPr>
        <p:spPr>
          <a:xfrm flipH="1" flipV="1">
            <a:off x="5969338" y="5098093"/>
            <a:ext cx="181416"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095B0A2-2A69-743A-AB39-2E78DAD884FB}"/>
              </a:ext>
            </a:extLst>
          </p:cNvPr>
          <p:cNvCxnSpPr>
            <a:cxnSpLocks/>
          </p:cNvCxnSpPr>
          <p:nvPr/>
        </p:nvCxnSpPr>
        <p:spPr>
          <a:xfrm flipH="1" flipV="1">
            <a:off x="9207958" y="5098093"/>
            <a:ext cx="349401"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F0A0A4D-E788-8EDB-9481-08623208E8B2}"/>
              </a:ext>
            </a:extLst>
          </p:cNvPr>
          <p:cNvSpPr txBox="1"/>
          <p:nvPr/>
        </p:nvSpPr>
        <p:spPr>
          <a:xfrm>
            <a:off x="5716990" y="5629247"/>
            <a:ext cx="1201836" cy="400110"/>
          </a:xfrm>
          <a:prstGeom prst="rect">
            <a:avLst/>
          </a:prstGeom>
          <a:noFill/>
        </p:spPr>
        <p:txBody>
          <a:bodyPr wrap="square" rtlCol="0">
            <a:spAutoFit/>
          </a:bodyPr>
          <a:lstStyle/>
          <a:p>
            <a:r>
              <a:rPr lang="sr-Latn-RS" sz="2000" dirty="0">
                <a:solidFill>
                  <a:srgbClr val="A53F52"/>
                </a:solidFill>
              </a:rPr>
              <a:t>Pošiljalac</a:t>
            </a:r>
            <a:endParaRPr lang="en-US" sz="2000" dirty="0"/>
          </a:p>
        </p:txBody>
      </p:sp>
      <p:sp>
        <p:nvSpPr>
          <p:cNvPr id="28" name="TextBox 27">
            <a:extLst>
              <a:ext uri="{FF2B5EF4-FFF2-40B4-BE49-F238E27FC236}">
                <a16:creationId xmlns:a16="http://schemas.microsoft.com/office/drawing/2014/main" id="{6A35C7BE-9993-F8B3-6302-EE7E4DC3598E}"/>
              </a:ext>
            </a:extLst>
          </p:cNvPr>
          <p:cNvSpPr txBox="1"/>
          <p:nvPr/>
        </p:nvSpPr>
        <p:spPr>
          <a:xfrm>
            <a:off x="9207958" y="5629247"/>
            <a:ext cx="1201836" cy="400110"/>
          </a:xfrm>
          <a:prstGeom prst="rect">
            <a:avLst/>
          </a:prstGeom>
          <a:noFill/>
        </p:spPr>
        <p:txBody>
          <a:bodyPr wrap="square" rtlCol="0">
            <a:spAutoFit/>
          </a:bodyPr>
          <a:lstStyle/>
          <a:p>
            <a:r>
              <a:rPr lang="sr-Latn-RS" sz="2000" dirty="0">
                <a:solidFill>
                  <a:srgbClr val="A53F52"/>
                </a:solidFill>
              </a:rPr>
              <a:t>Primalac</a:t>
            </a:r>
            <a:endParaRPr lang="en-US" sz="2000" dirty="0"/>
          </a:p>
        </p:txBody>
      </p:sp>
    </p:spTree>
    <p:extLst>
      <p:ext uri="{BB962C8B-B14F-4D97-AF65-F5344CB8AC3E}">
        <p14:creationId xmlns:p14="http://schemas.microsoft.com/office/powerpoint/2010/main" val="36161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korisnika</a:t>
            </a:r>
            <a:r>
              <a:rPr lang="sr-Latn-RS" sz="2400" dirty="0">
                <a:solidFill>
                  <a:srgbClr val="01023B"/>
                </a:solidFill>
                <a:latin typeface="Calibri" panose="020F0502020204030204"/>
              </a:rPr>
              <a:t>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6" y="1233447"/>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4760918" y="710228"/>
            <a:ext cx="6888596"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7088" y="4281341"/>
            <a:ext cx="10397824" cy="1919834"/>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pic>
        <p:nvPicPr>
          <p:cNvPr id="7" name="Picture 6">
            <a:extLst>
              <a:ext uri="{FF2B5EF4-FFF2-40B4-BE49-F238E27FC236}">
                <a16:creationId xmlns:a16="http://schemas.microsoft.com/office/drawing/2014/main" id="{7807E19F-45C9-A90E-E0FE-F45F058B9A9F}"/>
              </a:ext>
            </a:extLst>
          </p:cNvPr>
          <p:cNvPicPr>
            <a:picLocks noChangeAspect="1"/>
          </p:cNvPicPr>
          <p:nvPr/>
        </p:nvPicPr>
        <p:blipFill>
          <a:blip r:embed="rId4"/>
          <a:stretch>
            <a:fillRect/>
          </a:stretch>
        </p:blipFill>
        <p:spPr>
          <a:xfrm>
            <a:off x="897088" y="3069134"/>
            <a:ext cx="10397824" cy="719731"/>
          </a:xfrm>
          <a:prstGeom prst="rect">
            <a:avLst/>
          </a:prstGeom>
          <a:noFill/>
          <a:ln w="19050">
            <a:gradFill flip="none" rotWithShape="1">
              <a:gsLst>
                <a:gs pos="0">
                  <a:srgbClr val="01023B"/>
                </a:gs>
                <a:gs pos="50000">
                  <a:srgbClr val="A53F52"/>
                </a:gs>
                <a:gs pos="100000">
                  <a:srgbClr val="EA9A5C"/>
                </a:gs>
              </a:gsLst>
              <a:lin ang="13500000" scaled="1"/>
              <a:tileRect/>
            </a:gradFill>
          </a:ln>
        </p:spPr>
      </p:pic>
      <p:cxnSp>
        <p:nvCxnSpPr>
          <p:cNvPr id="9" name="Straight Arrow Connector 8">
            <a:extLst>
              <a:ext uri="{FF2B5EF4-FFF2-40B4-BE49-F238E27FC236}">
                <a16:creationId xmlns:a16="http://schemas.microsoft.com/office/drawing/2014/main" id="{EA76B1FF-AAF3-661A-DB00-638B4314F072}"/>
              </a:ext>
            </a:extLst>
          </p:cNvPr>
          <p:cNvCxnSpPr>
            <a:cxnSpLocks/>
            <a:stCxn id="7" idx="2"/>
            <a:endCxn id="2" idx="0"/>
          </p:cNvCxnSpPr>
          <p:nvPr/>
        </p:nvCxnSpPr>
        <p:spPr>
          <a:xfrm>
            <a:off x="6096000" y="3788865"/>
            <a:ext cx="0" cy="492476"/>
          </a:xfrm>
          <a:prstGeom prst="straightConnector1">
            <a:avLst/>
          </a:prstGeom>
          <a:ln>
            <a:gradFill>
              <a:gsLst>
                <a:gs pos="0">
                  <a:srgbClr val="01023B"/>
                </a:gs>
                <a:gs pos="100000">
                  <a:srgbClr val="A53F52"/>
                </a:gs>
              </a:gsLst>
              <a:lin ang="5400000" scaled="1"/>
            </a:gra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785104"/>
          </a:xfrm>
          <a:prstGeom prst="rect">
            <a:avLst/>
          </a:prstGeom>
          <a:noFill/>
        </p:spPr>
        <p:txBody>
          <a:bodyPr wrap="square" rtlCol="0">
            <a:spAutoFit/>
          </a:bodyPr>
          <a:lstStyle/>
          <a:p>
            <a:pPr>
              <a:spcAft>
                <a:spcPts val="1200"/>
              </a:spcAft>
            </a:pPr>
            <a:r>
              <a:rPr lang="en-US" sz="2000" dirty="0" err="1">
                <a:latin typeface="Calibri" panose="020F0502020204030204"/>
              </a:rPr>
              <a:t>Pravila</a:t>
            </a:r>
            <a:r>
              <a:rPr lang="en-US" sz="2000" dirty="0">
                <a:latin typeface="Calibri" panose="020F0502020204030204"/>
              </a:rPr>
              <a:t>:</a:t>
            </a:r>
          </a:p>
          <a:p>
            <a:pPr marL="342900" indent="-342900">
              <a:spcAft>
                <a:spcPts val="1200"/>
              </a:spcAft>
              <a:buFont typeface="Arial" panose="020B0604020202020204" pitchFamily="34" charset="0"/>
              <a:buChar char="•"/>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a:p>
            <a:pPr marL="342900" indent="-342900">
              <a:spcAft>
                <a:spcPts val="1200"/>
              </a:spcAft>
              <a:buFont typeface="Arial" panose="020B0604020202020204" pitchFamily="34" charset="0"/>
              <a:buChar char="•"/>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marL="342900" indent="-342900">
              <a:spcAft>
                <a:spcPts val="1200"/>
              </a:spcAft>
              <a:buFont typeface="Arial" panose="020B0604020202020204" pitchFamily="34" charset="0"/>
              <a:buChar char="•"/>
            </a:pPr>
            <a:r>
              <a:rPr lang="sr-Latn-RS" sz="2000" dirty="0">
                <a:latin typeface="Calibri" panose="020F0502020204030204"/>
              </a:rPr>
              <a:t>Nije moguće referisati se na prethodno već referisane blokove ili na blokove koji tek slede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54974"/>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transakciju na početku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234342"/>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552589"/>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Izračunaćemo koliko maksimalna novčića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tokena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3" y="3085427"/>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3" y="3085427"/>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87792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200" dirty="0">
                <a:solidFill>
                  <a:sysClr val="windowText" lastClr="000000"/>
                </a:solidFill>
                <a:latin typeface="Calibri" panose="020F0502020204030204"/>
              </a:rPr>
              <a:t>UVOD U</a:t>
            </a:r>
            <a:r>
              <a:rPr lang="sr-Latn-RS" sz="2200" dirty="0">
                <a:solidFill>
                  <a:sysClr val="windowText" lastClr="000000"/>
                </a:solidFill>
                <a:latin typeface="Calibri" panose="020F0502020204030204"/>
              </a:rPr>
              <a:t> </a:t>
            </a: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sz="2200"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2200"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korisnike da dodaju</a:t>
            </a:r>
            <a:r>
              <a:rPr lang="en-US" sz="2400" dirty="0">
                <a:solidFill>
                  <a:srgbClr val="01023B"/>
                </a:solidFill>
                <a:latin typeface="Calibri" panose="020F0502020204030204"/>
              </a:rPr>
              <a:t>/</a:t>
            </a:r>
            <a:r>
              <a:rPr lang="sr-Latn-RS" sz="2400" dirty="0">
                <a:solidFill>
                  <a:srgbClr val="01023B"/>
                </a:solidFill>
                <a:latin typeface="Calibri" panose="020F0502020204030204"/>
              </a:rPr>
              <a:t>izmene transakcije u tuđe ime?</a:t>
            </a: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4862870"/>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rPr>
              <a:t>Ukoliko primalac poseduje javni ključ pošiljaoca i njegovu enkriptovanu poruku on može zagarantovano potvrditi da je:</a:t>
            </a:r>
            <a:br>
              <a:rPr lang="sr-Latn-RS" sz="2000" dirty="0">
                <a:solidFill>
                  <a:sysClr val="windowText" lastClr="000000"/>
                </a:solidFill>
              </a:rPr>
            </a:br>
            <a:r>
              <a:rPr lang="sr-Latn-RS" sz="2000" dirty="0">
                <a:solidFill>
                  <a:sysClr val="windowText" lastClr="000000"/>
                </a:solidFill>
              </a:rPr>
              <a:t>1) Poruka validna</a:t>
            </a:r>
            <a:br>
              <a:rPr lang="sr-Latn-RS" sz="2000" dirty="0">
                <a:solidFill>
                  <a:sysClr val="windowText" lastClr="000000"/>
                </a:solidFill>
              </a:rPr>
            </a:br>
            <a:r>
              <a:rPr lang="sr-Latn-RS" sz="2000" dirty="0">
                <a:solidFill>
                  <a:sysClr val="windowText" lastClr="000000"/>
                </a:solidFill>
              </a:rPr>
              <a:t>2) Poruku dobio od pošiljaoca</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često se koriste prilikom internet komunikacije</a:t>
            </a:r>
          </a:p>
          <a:p>
            <a:pPr>
              <a:spcAft>
                <a:spcPts val="1200"/>
              </a:spcAft>
            </a:pPr>
            <a:r>
              <a:rPr lang="sr-Latn-RS" sz="2000" dirty="0">
                <a:solidFill>
                  <a:sysClr val="windowText" lastClr="000000"/>
                </a:solidFill>
                <a:latin typeface="Calibri" panose="020F0502020204030204"/>
              </a:rPr>
              <a:t>Zakonski dozvoljeni algoritmi za digitalno potpisivanje: RSA, DSA, </a:t>
            </a:r>
            <a:r>
              <a:rPr lang="sr-Latn-RS" sz="2000" dirty="0">
                <a:solidFill>
                  <a:srgbClr val="EA9A5C"/>
                </a:solidFill>
                <a:latin typeface="Calibri" panose="020F0502020204030204"/>
              </a:rPr>
              <a:t>ECDSA</a:t>
            </a:r>
          </a:p>
        </p:txBody>
      </p:sp>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000081"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Pošiljalac će potpisati svaku svoju transakciju</a:t>
            </a:r>
          </a:p>
        </p:txBody>
      </p:sp>
      <p:pic>
        <p:nvPicPr>
          <p:cNvPr id="2" name="Picture Placeholder 7">
            <a:extLst>
              <a:ext uri="{FF2B5EF4-FFF2-40B4-BE49-F238E27FC236}">
                <a16:creationId xmlns:a16="http://schemas.microsoft.com/office/drawing/2014/main" id="{9C4F89EB-7E07-DCE6-5075-52A6A55AF83F}"/>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pic>
        <p:nvPicPr>
          <p:cNvPr id="5" name="Picture 4">
            <a:extLst>
              <a:ext uri="{FF2B5EF4-FFF2-40B4-BE49-F238E27FC236}">
                <a16:creationId xmlns:a16="http://schemas.microsoft.com/office/drawing/2014/main" id="{0BA36987-91A7-7967-FC49-9A27812288D9}"/>
              </a:ext>
            </a:extLst>
          </p:cNvPr>
          <p:cNvPicPr>
            <a:picLocks noChangeAspect="1"/>
          </p:cNvPicPr>
          <p:nvPr/>
        </p:nvPicPr>
        <p:blipFill>
          <a:blip r:embed="rId4"/>
          <a:stretch>
            <a:fillRect/>
          </a:stretch>
        </p:blipFill>
        <p:spPr>
          <a:xfrm>
            <a:off x="4088909" y="4474836"/>
            <a:ext cx="2245216" cy="688050"/>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14487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678D19-1D49-C532-45D9-AEE5D83962A8}"/>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6" name="TextBox 5">
            <a:extLst>
              <a:ext uri="{FF2B5EF4-FFF2-40B4-BE49-F238E27FC236}">
                <a16:creationId xmlns:a16="http://schemas.microsoft.com/office/drawing/2014/main" id="{3B880714-C1A7-7D86-9794-EB61F549A2D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9F9F5B-AF7D-4C0A-B123-E07CA8554C23}"/>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8" name="TextBox 7">
                <a:extLst>
                  <a:ext uri="{FF2B5EF4-FFF2-40B4-BE49-F238E27FC236}">
                    <a16:creationId xmlns:a16="http://schemas.microsoft.com/office/drawing/2014/main" id="{969F9F5B-AF7D-4C0A-B123-E07CA8554C23}"/>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82B9272-9338-729E-7FFD-65C9AD43650D}"/>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10" name="Right Brace 9">
            <a:extLst>
              <a:ext uri="{FF2B5EF4-FFF2-40B4-BE49-F238E27FC236}">
                <a16:creationId xmlns:a16="http://schemas.microsoft.com/office/drawing/2014/main" id="{93300AD6-B84B-E553-BB12-5B1D0F073B46}"/>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5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2" name="TextBox 1">
            <a:extLst>
              <a:ext uri="{FF2B5EF4-FFF2-40B4-BE49-F238E27FC236}">
                <a16:creationId xmlns:a16="http://schemas.microsoft.com/office/drawing/2014/main" id="{3EEB96F3-305C-57A4-7AC5-A2C235B9D9A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9B562F-6A18-00C7-D7B6-1A20CABE933C}"/>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operacija množenja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4" name="TextBox 3">
                <a:extLst>
                  <a:ext uri="{FF2B5EF4-FFF2-40B4-BE49-F238E27FC236}">
                    <a16:creationId xmlns:a16="http://schemas.microsoft.com/office/drawing/2014/main" id="{409B562F-6A18-00C7-D7B6-1A20CABE933C}"/>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20A69C-047C-F4FD-52C3-BC300EC7C83C}"/>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7" name="Right Brace 6">
            <a:extLst>
              <a:ext uri="{FF2B5EF4-FFF2-40B4-BE49-F238E27FC236}">
                <a16:creationId xmlns:a16="http://schemas.microsoft.com/office/drawing/2014/main" id="{59CF6CF6-F456-21B6-3986-16B788ED26EB}"/>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6C15EE35-E9F2-E0CD-7438-B6A5D03D2AE6}"/>
              </a:ext>
            </a:extLst>
          </p:cNvPr>
          <p:cNvSpPr txBox="1"/>
          <p:nvPr/>
        </p:nvSpPr>
        <p:spPr>
          <a:xfrm>
            <a:off x="2974848" y="4889596"/>
            <a:ext cx="611065" cy="523220"/>
          </a:xfrm>
          <a:prstGeom prst="rect">
            <a:avLst/>
          </a:prstGeom>
          <a:noFill/>
        </p:spPr>
        <p:txBody>
          <a:bodyPr wrap="none" rtlCol="0">
            <a:spAutoFit/>
          </a:bodyPr>
          <a:lstStyle/>
          <a:p>
            <a:r>
              <a:rPr lang="en-US" sz="2800" b="1" dirty="0">
                <a:solidFill>
                  <a:srgbClr val="FF0000"/>
                </a:solidFill>
              </a:rPr>
              <a:t>=</a:t>
            </a:r>
            <a:r>
              <a:rPr lang="sr-Latn-RS" sz="2800" b="1" dirty="0">
                <a:solidFill>
                  <a:srgbClr val="FF0000"/>
                </a:solidFill>
              </a:rPr>
              <a:t>Q</a:t>
            </a:r>
            <a:endParaRPr lang="en-US" sz="2800" b="1" dirty="0">
              <a:solidFill>
                <a:srgbClr val="FF0000"/>
              </a:solidFill>
            </a:endParaRPr>
          </a:p>
        </p:txBody>
      </p:sp>
    </p:spTree>
    <p:extLst>
      <p:ext uri="{BB962C8B-B14F-4D97-AF65-F5344CB8AC3E}">
        <p14:creationId xmlns:p14="http://schemas.microsoft.com/office/powerpoint/2010/main" val="87745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0CD69BAD-F69C-F20F-3487-CB8992C9E4FD}"/>
              </a:ext>
            </a:extLst>
          </p:cNvPr>
          <p:cNvSpPr txBox="1"/>
          <p:nvPr/>
        </p:nvSpPr>
        <p:spPr>
          <a:xfrm>
            <a:off x="571500" y="514350"/>
            <a:ext cx="386644" cy="523220"/>
          </a:xfrm>
          <a:prstGeom prst="rect">
            <a:avLst/>
          </a:prstGeom>
          <a:noFill/>
        </p:spPr>
        <p:txBody>
          <a:bodyPr wrap="none" rtlCol="0">
            <a:spAutoFit/>
          </a:bodyPr>
          <a:lstStyle/>
          <a:p>
            <a:r>
              <a:rPr lang="sr-Latn-RS" sz="2800" b="1" dirty="0">
                <a:solidFill>
                  <a:srgbClr val="C00000"/>
                </a:solidFill>
              </a:rPr>
              <a:t>R</a:t>
            </a:r>
            <a:endParaRPr lang="en-US" sz="2800" b="1" dirty="0">
              <a:solidFill>
                <a:srgbClr val="C00000"/>
              </a:solidFill>
            </a:endParaRPr>
          </a:p>
        </p:txBody>
      </p:sp>
      <p:sp>
        <p:nvSpPr>
          <p:cNvPr id="7" name="TextBox 6">
            <a:extLst>
              <a:ext uri="{FF2B5EF4-FFF2-40B4-BE49-F238E27FC236}">
                <a16:creationId xmlns:a16="http://schemas.microsoft.com/office/drawing/2014/main" id="{F459BF09-1F71-936F-D170-9CA3BF573130}"/>
              </a:ext>
            </a:extLst>
          </p:cNvPr>
          <p:cNvSpPr txBox="1"/>
          <p:nvPr/>
        </p:nvSpPr>
        <p:spPr>
          <a:xfrm>
            <a:off x="2341679" y="3354051"/>
            <a:ext cx="382006" cy="523220"/>
          </a:xfrm>
          <a:prstGeom prst="rect">
            <a:avLst/>
          </a:prstGeom>
          <a:noFill/>
        </p:spPr>
        <p:txBody>
          <a:bodyPr wrap="square">
            <a:spAutoFit/>
          </a:bodyPr>
          <a:lstStyle/>
          <a:p>
            <a:r>
              <a:rPr lang="sr-Latn-RS" sz="2800" b="1" dirty="0">
                <a:solidFill>
                  <a:schemeClr val="accent2"/>
                </a:solidFill>
              </a:rPr>
              <a:t>P</a:t>
            </a:r>
            <a:endParaRPr lang="en-US" sz="2800" dirty="0">
              <a:solidFill>
                <a:schemeClr val="accent2"/>
              </a:solidFill>
            </a:endParaRPr>
          </a:p>
        </p:txBody>
      </p:sp>
      <p:sp>
        <p:nvSpPr>
          <p:cNvPr id="9" name="TextBox 8">
            <a:extLst>
              <a:ext uri="{FF2B5EF4-FFF2-40B4-BE49-F238E27FC236}">
                <a16:creationId xmlns:a16="http://schemas.microsoft.com/office/drawing/2014/main" id="{D96F6F04-A940-9344-D88A-2CE1E923C2BD}"/>
              </a:ext>
            </a:extLst>
          </p:cNvPr>
          <p:cNvSpPr txBox="1"/>
          <p:nvPr/>
        </p:nvSpPr>
        <p:spPr>
          <a:xfrm>
            <a:off x="5062538" y="2902387"/>
            <a:ext cx="382006" cy="523220"/>
          </a:xfrm>
          <a:prstGeom prst="rect">
            <a:avLst/>
          </a:prstGeom>
          <a:noFill/>
        </p:spPr>
        <p:txBody>
          <a:bodyPr wrap="square">
            <a:spAutoFit/>
          </a:bodyPr>
          <a:lstStyle/>
          <a:p>
            <a:r>
              <a:rPr lang="sr-Latn-RS" sz="2800" b="1" dirty="0">
                <a:solidFill>
                  <a:srgbClr val="FF0000"/>
                </a:solidFill>
              </a:rPr>
              <a:t>Q</a:t>
            </a:r>
            <a:endParaRPr lang="en-US" sz="2800" dirty="0">
              <a:solidFill>
                <a:srgbClr val="FF0000"/>
              </a:solidFill>
            </a:endParaRPr>
          </a:p>
        </p:txBody>
      </p:sp>
    </p:spTree>
    <p:extLst>
      <p:ext uri="{BB962C8B-B14F-4D97-AF65-F5344CB8AC3E}">
        <p14:creationId xmlns:p14="http://schemas.microsoft.com/office/powerpoint/2010/main" val="411579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B9EA639D-0DEC-99E7-2518-7C93EE64FF6C}"/>
              </a:ext>
            </a:extLst>
          </p:cNvPr>
          <p:cNvSpPr txBox="1"/>
          <p:nvPr/>
        </p:nvSpPr>
        <p:spPr>
          <a:xfrm>
            <a:off x="5263159" y="4819650"/>
            <a:ext cx="740908" cy="523220"/>
          </a:xfrm>
          <a:prstGeom prst="rect">
            <a:avLst/>
          </a:prstGeom>
          <a:noFill/>
        </p:spPr>
        <p:txBody>
          <a:bodyPr wrap="none" rtlCol="0">
            <a:spAutoFit/>
          </a:bodyPr>
          <a:lstStyle/>
          <a:p>
            <a:r>
              <a:rPr lang="sr-Latn-RS" sz="2800" b="1" dirty="0">
                <a:solidFill>
                  <a:srgbClr val="FF0000"/>
                </a:solidFill>
              </a:rPr>
              <a:t>16P</a:t>
            </a:r>
            <a:endParaRPr lang="en-US" sz="2800" b="1" dirty="0">
              <a:solidFill>
                <a:srgbClr val="FF0000"/>
              </a:solidFill>
            </a:endParaRPr>
          </a:p>
        </p:txBody>
      </p:sp>
      <p:sp>
        <p:nvSpPr>
          <p:cNvPr id="5" name="TextBox 4">
            <a:extLst>
              <a:ext uri="{FF2B5EF4-FFF2-40B4-BE49-F238E27FC236}">
                <a16:creationId xmlns:a16="http://schemas.microsoft.com/office/drawing/2014/main" id="{1D71D612-AA21-C1AA-B4FA-4C2507E1E19A}"/>
              </a:ext>
            </a:extLst>
          </p:cNvPr>
          <p:cNvSpPr txBox="1"/>
          <p:nvPr/>
        </p:nvSpPr>
        <p:spPr>
          <a:xfrm>
            <a:off x="1238250" y="2737660"/>
            <a:ext cx="386644" cy="523220"/>
          </a:xfrm>
          <a:prstGeom prst="rect">
            <a:avLst/>
          </a:prstGeom>
          <a:noFill/>
        </p:spPr>
        <p:txBody>
          <a:bodyPr wrap="none" rtlCol="0">
            <a:spAutoFit/>
          </a:bodyPr>
          <a:lstStyle/>
          <a:p>
            <a:r>
              <a:rPr lang="sr-Latn-RS" sz="2800" b="1" dirty="0">
                <a:solidFill>
                  <a:srgbClr val="FF0000"/>
                </a:solidFill>
              </a:rPr>
              <a:t>P</a:t>
            </a:r>
            <a:endParaRPr lang="en-US" sz="2800" b="1" dirty="0">
              <a:solidFill>
                <a:srgbClr val="FF0000"/>
              </a:solidFill>
            </a:endParaRPr>
          </a:p>
        </p:txBody>
      </p:sp>
    </p:spTree>
    <p:extLst>
      <p:ext uri="{BB962C8B-B14F-4D97-AF65-F5344CB8AC3E}">
        <p14:creationId xmlns:p14="http://schemas.microsoft.com/office/powerpoint/2010/main" val="298723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napadača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neku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validnu transakciju</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5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25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5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5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korisnike</a:t>
            </a:r>
            <a:r>
              <a:rPr lang="sr-Latn-RS" sz="2400" dirty="0">
                <a:solidFill>
                  <a:srgbClr val="01023B"/>
                </a:solidFill>
                <a:latin typeface="Calibri" panose="020F0502020204030204"/>
              </a:rPr>
              <a:t> da </a:t>
            </a:r>
            <a:r>
              <a:rPr lang="en-US" sz="2400" dirty="0" err="1">
                <a:solidFill>
                  <a:srgbClr val="01023B"/>
                </a:solidFill>
                <a:latin typeface="Calibri" panose="020F0502020204030204"/>
              </a:rPr>
              <a:t>menjaju</a:t>
            </a:r>
            <a:r>
              <a:rPr lang="sr-Latn-RS" sz="2400" dirty="0">
                <a:solidFill>
                  <a:srgbClr val="01023B"/>
                </a:solidFill>
                <a:latin typeface="Calibri" panose="020F0502020204030204"/>
              </a:rPr>
              <a:t> s</a:t>
            </a:r>
            <a:r>
              <a:rPr lang="en-US" sz="2400" dirty="0" err="1">
                <a:solidFill>
                  <a:srgbClr val="01023B"/>
                </a:solidFill>
                <a:latin typeface="Calibri" panose="020F0502020204030204"/>
              </a:rPr>
              <a:t>voje</a:t>
            </a:r>
            <a:r>
              <a:rPr lang="sr-Latn-RS" sz="2400" dirty="0">
                <a:solidFill>
                  <a:srgbClr val="01023B"/>
                </a:solidFill>
                <a:latin typeface="Calibri" panose="020F0502020204030204"/>
              </a:rPr>
              <a:t> prethodn</a:t>
            </a:r>
            <a:r>
              <a:rPr lang="en-US" sz="2400" dirty="0">
                <a:solidFill>
                  <a:srgbClr val="01023B"/>
                </a:solidFill>
                <a:latin typeface="Calibri" panose="020F0502020204030204"/>
              </a:rPr>
              <a:t>e</a:t>
            </a:r>
            <a:r>
              <a:rPr lang="sr-Latn-RS" sz="2400" dirty="0">
                <a:solidFill>
                  <a:srgbClr val="01023B"/>
                </a:solidFill>
                <a:latin typeface="Calibri" panose="020F0502020204030204"/>
              </a:rPr>
              <a:t> transakcij</a:t>
            </a:r>
            <a:r>
              <a:rPr lang="en-US" sz="2400" dirty="0">
                <a:solidFill>
                  <a:srgbClr val="01023B"/>
                </a:solidFill>
                <a:latin typeface="Calibri" panose="020F0502020204030204"/>
              </a:rPr>
              <a:t>e?</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a:t>
            </a:r>
            <a:r>
              <a:rPr lang="sr-Latn-RS" sz="2000" dirty="0">
                <a:solidFill>
                  <a:srgbClr val="A53F52"/>
                </a:solidFill>
                <a:latin typeface="Calibri" panose="020F0502020204030204"/>
              </a:rPr>
              <a:t>rudarenje</a:t>
            </a:r>
            <a:r>
              <a:rPr lang="sr-Latn-RS" sz="2000" dirty="0">
                <a:latin typeface="Calibri" panose="020F0502020204030204"/>
              </a:rPr>
              <a:t> </a:t>
            </a:r>
            <a:r>
              <a:rPr lang="sr-Latn-RS" sz="2000" dirty="0">
                <a:solidFill>
                  <a:srgbClr val="A53F52"/>
                </a:solidFill>
                <a:latin typeface="Calibri" panose="020F0502020204030204"/>
              </a:rPr>
              <a:t>(mining) </a:t>
            </a:r>
            <a:r>
              <a:rPr lang="sr-Latn-RS" sz="2000" dirty="0">
                <a:latin typeface="Calibri" panose="020F0502020204030204"/>
              </a:rPr>
              <a:t>–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traženi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rgbClr val="A53F52"/>
                </a:solidFill>
                <a:latin typeface="Calibri" panose="020F0502020204030204"/>
              </a:rPr>
              <a:t>Težina (Difficulty) </a:t>
            </a:r>
            <a:r>
              <a:rPr lang="en-US" sz="2000" dirty="0">
                <a:latin typeface="Calibri" panose="020F0502020204030204"/>
              </a:rPr>
              <a:t>= </a:t>
            </a:r>
            <a:r>
              <a:rPr lang="en-US" sz="2000" dirty="0" err="1">
                <a:latin typeface="Calibri" panose="020F0502020204030204"/>
              </a:rPr>
              <a:t>broj</a:t>
            </a:r>
            <a:r>
              <a:rPr lang="en-US" sz="2000" dirty="0">
                <a:latin typeface="Calibri" panose="020F0502020204030204"/>
              </a:rPr>
              <a:t> </a:t>
            </a:r>
            <a:r>
              <a:rPr lang="en-US" sz="2000" dirty="0" err="1">
                <a:latin typeface="Calibri" panose="020F0502020204030204"/>
              </a:rPr>
              <a:t>prefiksnih</a:t>
            </a:r>
            <a:r>
              <a:rPr lang="en-US" sz="2000" dirty="0">
                <a:latin typeface="Calibri" panose="020F0502020204030204"/>
              </a:rPr>
              <a:t> </a:t>
            </a:r>
            <a:r>
              <a:rPr lang="en-US" sz="2000" dirty="0" err="1">
                <a:latin typeface="Calibri" panose="020F0502020204030204"/>
              </a:rPr>
              <a:t>nula</a:t>
            </a:r>
            <a:r>
              <a:rPr lang="en-US" sz="2000" dirty="0">
                <a:latin typeface="Calibri" panose="020F0502020204030204"/>
              </a:rPr>
              <a:t> </a:t>
            </a:r>
            <a:r>
              <a:rPr lang="en-US" sz="2000" dirty="0" err="1">
                <a:latin typeface="Calibri" panose="020F0502020204030204"/>
              </a:rPr>
              <a:t>kojim</a:t>
            </a:r>
            <a:r>
              <a:rPr lang="en-US" sz="2000" dirty="0">
                <a:latin typeface="Calibri" panose="020F0502020204030204"/>
              </a:rPr>
              <a:t> mora da po</a:t>
            </a:r>
            <a:r>
              <a:rPr lang="sr-Latn-RS" sz="2000" dirty="0">
                <a:latin typeface="Calibri" panose="020F0502020204030204"/>
              </a:rPr>
              <a:t>činje binarna heš vrednost bloka</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validan (da počinje sa onoliko nula kolika je </a:t>
            </a:r>
            <a:r>
              <a:rPr lang="sr-Latn-RS" sz="2000" dirty="0">
                <a:solidFill>
                  <a:srgbClr val="A53F52"/>
                </a:solidFill>
                <a:latin typeface="Calibri" panose="020F0502020204030204"/>
              </a:rPr>
              <a:t>težina</a:t>
            </a:r>
            <a:r>
              <a:rPr lang="sr-Latn-RS" sz="2000" dirty="0">
                <a:latin typeface="Calibri" panose="020F0502020204030204"/>
              </a:rPr>
              <a:t>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708434"/>
          </a:xfrm>
          <a:prstGeom prst="rect">
            <a:avLst/>
          </a:prstGeom>
          <a:noFill/>
        </p:spPr>
        <p:txBody>
          <a:bodyPr wrap="square" rtlCol="0">
            <a:spAutoFit/>
          </a:bodyPr>
          <a:lstStyle/>
          <a:p>
            <a:pPr>
              <a:spcAft>
                <a:spcPts val="1200"/>
              </a:spcAft>
            </a:pPr>
            <a:r>
              <a:rPr lang="sr-Latn-RS" sz="2000" dirty="0">
                <a:latin typeface="Calibri" panose="020F0502020204030204"/>
              </a:rPr>
              <a:t>Neki od poznatijih konsenzus algoritama (osim PoW-a):</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dirty="0">
                <a:latin typeface="Calibri" panose="020F0502020204030204"/>
              </a:rPr>
              <a:t>Delegirani dokaz ulogom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dirty="0">
                <a:latin typeface="Calibri" panose="020F0502020204030204"/>
              </a:rPr>
              <a:t>Dokaz proteklim vremenom (Proof of Elapsed Time – PoET)</a:t>
            </a:r>
          </a:p>
        </p:txBody>
      </p:sp>
    </p:spTree>
    <p:extLst>
      <p:ext uri="{BB962C8B-B14F-4D97-AF65-F5344CB8AC3E}">
        <p14:creationId xmlns:p14="http://schemas.microsoft.com/office/powerpoint/2010/main" val="138561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6096000" cy="455509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Blockchain</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rgbClr val="A53F52"/>
                </a:solidFill>
                <a:latin typeface="Calibri" panose="020F0502020204030204"/>
              </a:rPr>
              <a:t>distribuirani </a:t>
            </a:r>
            <a:r>
              <a:rPr lang="sr-Latn-RS" sz="2000" dirty="0">
                <a:latin typeface="Calibri" panose="020F0502020204030204"/>
              </a:rPr>
              <a:t>nepromenljivi </a:t>
            </a:r>
            <a:r>
              <a:rPr lang="en-US" sz="2000" dirty="0">
                <a:latin typeface="Calibri" panose="020F0502020204030204"/>
              </a:rPr>
              <a:t>(</a:t>
            </a:r>
            <a:r>
              <a:rPr lang="sr-Latn-RS" sz="2000" dirty="0">
                <a:latin typeface="Calibri" panose="020F0502020204030204"/>
              </a:rPr>
              <a:t>javni</a:t>
            </a:r>
            <a:r>
              <a:rPr lang="en-US" sz="2000" dirty="0">
                <a:latin typeface="Calibri" panose="020F0502020204030204"/>
              </a:rPr>
              <a:t>)</a:t>
            </a:r>
            <a:r>
              <a:rPr lang="sr-Latn-RS" sz="2000" dirty="0">
                <a:solidFill>
                  <a:srgbClr val="A53F52"/>
                </a:solidFill>
                <a:latin typeface="Calibri" panose="020F0502020204030204"/>
              </a:rPr>
              <a:t> digitalni ledger</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Blockchain</a:t>
            </a:r>
            <a:r>
              <a:rPr lang="en-US" sz="2000" dirty="0">
                <a:solidFill>
                  <a:sysClr val="windowText" lastClr="000000"/>
                </a:solidFill>
                <a:latin typeface="Calibri" panose="020F0502020204030204"/>
              </a:rPr>
              <a:t> se s</a:t>
            </a:r>
            <a:r>
              <a:rPr lang="sr-Latn-RS" sz="2000" dirty="0">
                <a:solidFill>
                  <a:sysClr val="windowText" lastClr="000000"/>
                </a:solidFill>
                <a:latin typeface="Calibri" panose="020F0502020204030204"/>
              </a:rPr>
              <a:t>astoji od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najpoznatiju primenu – </a:t>
            </a:r>
            <a:r>
              <a:rPr lang="sr-Latn-RS" sz="2000" dirty="0">
                <a:solidFill>
                  <a:srgbClr val="A53F52"/>
                </a:solidFill>
                <a:latin typeface="Calibri" panose="020F0502020204030204"/>
              </a:rPr>
              <a:t>kriptovalute</a:t>
            </a:r>
          </a:p>
          <a:p>
            <a:pPr>
              <a:spcAft>
                <a:spcPts val="1200"/>
              </a:spcAft>
            </a:pPr>
            <a:r>
              <a:rPr lang="sr-Latn-RS" sz="2000" dirty="0">
                <a:solidFill>
                  <a:srgbClr val="A53F52"/>
                </a:solidFill>
                <a:latin typeface="Calibri" panose="020F0502020204030204"/>
              </a:rPr>
              <a:t>Kriptovalute</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fiat </a:t>
            </a:r>
            <a:r>
              <a:rPr lang="en-US" sz="2000" dirty="0" err="1">
                <a:solidFill>
                  <a:sysClr val="windowText" lastClr="000000"/>
                </a:solidFill>
                <a:latin typeface="Calibri" panose="020F0502020204030204"/>
              </a:rPr>
              <a:t>valute</a:t>
            </a:r>
            <a:r>
              <a:rPr lang="sr-Latn-RS" sz="2000" dirty="0">
                <a:solidFill>
                  <a:sysClr val="windowText" lastClr="000000"/>
                </a:solidFill>
                <a:latin typeface="Calibri" panose="020F0502020204030204"/>
              </a:rPr>
              <a:t>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latin typeface="Calibri" panose="020F0502020204030204"/>
              </a:rPr>
              <a:t>javnih</a:t>
            </a:r>
            <a:r>
              <a:rPr lang="sr-Latn-RS" sz="2000" dirty="0">
                <a:solidFill>
                  <a:srgbClr val="A53F52"/>
                </a:solidFill>
                <a:latin typeface="Calibri" panose="020F0502020204030204"/>
              </a:rPr>
              <a:t> digitalnih ledgera</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Distribuirani sistem</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Digitalni ledger</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5943657" cy="3016210"/>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Čvorovi sa istom verzijom lanca veruju jedni drugima, jer im se heševi u poslednjem bloku poklapaju</a:t>
            </a:r>
          </a:p>
        </p:txBody>
      </p:sp>
      <p:pic>
        <p:nvPicPr>
          <p:cNvPr id="2" name="Picture Placeholder 7">
            <a:extLst>
              <a:ext uri="{FF2B5EF4-FFF2-40B4-BE49-F238E27FC236}">
                <a16:creationId xmlns:a16="http://schemas.microsoft.com/office/drawing/2014/main" id="{14A33AC9-799C-2B8A-19CA-A7934DDB80A0}"/>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862781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razdvajanja: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003F296-9790-5C80-D387-BE8F371BAD9B}"/>
              </a:ext>
            </a:extLst>
          </p:cNvPr>
          <p:cNvPicPr>
            <a:picLocks noChangeAspect="1"/>
          </p:cNvPicPr>
          <p:nvPr/>
        </p:nvPicPr>
        <p:blipFill>
          <a:blip r:embed="rId3"/>
          <a:stretch>
            <a:fillRect/>
          </a:stretch>
        </p:blipFill>
        <p:spPr>
          <a:xfrm>
            <a:off x="5181600" y="-12953"/>
            <a:ext cx="7010400" cy="6870953"/>
          </a:xfrm>
          <a:prstGeom prst="rect">
            <a:avLst/>
          </a:prstGeom>
          <a:ln w="9525">
            <a:noFill/>
          </a:ln>
        </p:spPr>
      </p:pic>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5004874"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Za sad limitirana upotreba</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Pametni ugovori (Smart contracts)</a:t>
            </a: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Tree>
    <p:extLst>
      <p:ext uri="{BB962C8B-B14F-4D97-AF65-F5344CB8AC3E}">
        <p14:creationId xmlns:p14="http://schemas.microsoft.com/office/powerpoint/2010/main" val="1212853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230863"/>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838594"/>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838594"/>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1838594"/>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810947"/>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139242"/>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552881"/>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44948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44948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44948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57046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2954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04231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3079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33449"/>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6287</TotalTime>
  <Words>5733</Words>
  <Application>Microsoft Office PowerPoint</Application>
  <PresentationFormat>Widescreen</PresentationFormat>
  <Paragraphs>455</Paragraphs>
  <Slides>46</Slides>
  <Notes>44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91</cp:revision>
  <dcterms:created xsi:type="dcterms:W3CDTF">2023-03-04T15:09:55Z</dcterms:created>
  <dcterms:modified xsi:type="dcterms:W3CDTF">2023-05-15T21:01:29Z</dcterms:modified>
</cp:coreProperties>
</file>